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6"/>
  </p:notesMasterIdLst>
  <p:sldIdLst>
    <p:sldId id="256" r:id="rId3"/>
    <p:sldId id="326" r:id="rId4"/>
    <p:sldId id="327" r:id="rId5"/>
    <p:sldId id="319" r:id="rId6"/>
    <p:sldId id="320" r:id="rId7"/>
    <p:sldId id="321" r:id="rId8"/>
    <p:sldId id="329" r:id="rId9"/>
    <p:sldId id="322" r:id="rId10"/>
    <p:sldId id="323" r:id="rId11"/>
    <p:sldId id="324" r:id="rId12"/>
    <p:sldId id="325" r:id="rId13"/>
    <p:sldId id="328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EB4"/>
    <a:srgbClr val="0080A0"/>
    <a:srgbClr val="FFCC00"/>
    <a:srgbClr val="00BDEA"/>
    <a:srgbClr val="607796"/>
    <a:srgbClr val="00B0DA"/>
    <a:srgbClr val="FFE05B"/>
    <a:srgbClr val="FFE67D"/>
    <a:srgbClr val="FFCC99"/>
    <a:srgbClr val="626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78" autoAdjust="0"/>
    <p:restoredTop sz="77211"/>
  </p:normalViewPr>
  <p:slideViewPr>
    <p:cSldViewPr snapToGrid="0">
      <p:cViewPr varScale="1">
        <p:scale>
          <a:sx n="48" d="100"/>
          <a:sy n="48" d="100"/>
        </p:scale>
        <p:origin x="1400" y="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 Herve INNOV/NET" userId="f9ae0aca-9b64-43a8-be5d-5a289448c520" providerId="ADAL" clId="{73E6A76B-3CD5-4271-89E2-FFB88A9A5FA2}"/>
    <pc:docChg chg="modSld">
      <pc:chgData name="CLEMENT Herve INNOV/NET" userId="f9ae0aca-9b64-43a8-be5d-5a289448c520" providerId="ADAL" clId="{73E6A76B-3CD5-4271-89E2-FFB88A9A5FA2}" dt="2024-10-29T18:11:25.490" v="18" actId="20577"/>
      <pc:docMkLst>
        <pc:docMk/>
      </pc:docMkLst>
      <pc:sldChg chg="modSp mod">
        <pc:chgData name="CLEMENT Herve INNOV/NET" userId="f9ae0aca-9b64-43a8-be5d-5a289448c520" providerId="ADAL" clId="{73E6A76B-3CD5-4271-89E2-FFB88A9A5FA2}" dt="2024-10-29T18:11:25.490" v="18" actId="20577"/>
        <pc:sldMkLst>
          <pc:docMk/>
          <pc:sldMk cId="1556368839" sldId="326"/>
        </pc:sldMkLst>
        <pc:graphicFrameChg chg="modGraphic">
          <ac:chgData name="CLEMENT Herve INNOV/NET" userId="f9ae0aca-9b64-43a8-be5d-5a289448c520" providerId="ADAL" clId="{73E6A76B-3CD5-4271-89E2-FFB88A9A5FA2}" dt="2024-10-29T18:11:25.490" v="18" actId="20577"/>
          <ac:graphicFrameMkLst>
            <pc:docMk/>
            <pc:sldMk cId="1556368839" sldId="326"/>
            <ac:graphicFrameMk id="4" creationId="{F41D8123-E4A9-1A57-2E6A-3E1F480DCE1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E71D-98E7-4E1D-B37B-A396746A995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EE023-D4A6-40A8-80C3-0A12F5BBD4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00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BA3DCEA-6CC8-5232-D4A1-EB221CFEE3D3}"/>
              </a:ext>
            </a:extLst>
          </p:cNvPr>
          <p:cNvSpPr/>
          <p:nvPr userDrawn="1"/>
        </p:nvSpPr>
        <p:spPr>
          <a:xfrm>
            <a:off x="2745735" y="-27340"/>
            <a:ext cx="9446265" cy="6896100"/>
          </a:xfrm>
          <a:custGeom>
            <a:avLst/>
            <a:gdLst>
              <a:gd name="connsiteX0" fmla="*/ 0 w 9446265"/>
              <a:gd name="connsiteY0" fmla="*/ 0 h 6857997"/>
              <a:gd name="connsiteX1" fmla="*/ 9446265 w 9446265"/>
              <a:gd name="connsiteY1" fmla="*/ 0 h 6857997"/>
              <a:gd name="connsiteX2" fmla="*/ 9446265 w 9446265"/>
              <a:gd name="connsiteY2" fmla="*/ 6857997 h 6857997"/>
              <a:gd name="connsiteX3" fmla="*/ 425197 w 9446265"/>
              <a:gd name="connsiteY3" fmla="*/ 6857997 h 6857997"/>
              <a:gd name="connsiteX4" fmla="*/ 426466 w 9446265"/>
              <a:gd name="connsiteY4" fmla="*/ 6857799 h 6857997"/>
              <a:gd name="connsiteX5" fmla="*/ 2800350 w 9446265"/>
              <a:gd name="connsiteY5" fmla="*/ 3448768 h 6857997"/>
              <a:gd name="connsiteX6" fmla="*/ 0 w 9446265"/>
              <a:gd name="connsiteY6" fmla="*/ 0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46265" h="6857997">
                <a:moveTo>
                  <a:pt x="0" y="0"/>
                </a:moveTo>
                <a:lnTo>
                  <a:pt x="9446265" y="0"/>
                </a:lnTo>
                <a:lnTo>
                  <a:pt x="9446265" y="6857997"/>
                </a:lnTo>
                <a:lnTo>
                  <a:pt x="425197" y="6857997"/>
                </a:lnTo>
                <a:lnTo>
                  <a:pt x="426466" y="6857799"/>
                </a:lnTo>
                <a:cubicBezTo>
                  <a:pt x="1770652" y="6604854"/>
                  <a:pt x="2800350" y="5174904"/>
                  <a:pt x="2800350" y="3448768"/>
                </a:cubicBezTo>
                <a:cubicBezTo>
                  <a:pt x="2800350" y="1544066"/>
                  <a:pt x="1546591" y="0"/>
                  <a:pt x="0" y="0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0" y="713499"/>
            <a:ext cx="6200775" cy="2477376"/>
          </a:xfrm>
        </p:spPr>
        <p:txBody>
          <a:bodyPr anchor="ctr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164" y="3830285"/>
            <a:ext cx="4997045" cy="67717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FC25CA6-EA73-8BAA-E126-DE1A3FF008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770" y="2587430"/>
            <a:ext cx="3400276" cy="1683136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D202AC5-3953-8850-EA3A-5FACCCA8067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134242"/>
            <a:ext cx="12191998" cy="10259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25555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 userDrawn="1"/>
        </p:nvSpPr>
        <p:spPr>
          <a:xfrm>
            <a:off x="1619579" y="-626000"/>
            <a:ext cx="8952837" cy="8109993"/>
          </a:xfrm>
          <a:prstGeom prst="ellipse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05098" y="2002630"/>
            <a:ext cx="6781801" cy="2852737"/>
          </a:xfrm>
        </p:spPr>
        <p:txBody>
          <a:bodyPr anchor="ctr"/>
          <a:lstStyle>
            <a:lvl1pPr algn="ctr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Subtopic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Oval 13"/>
          <p:cNvSpPr/>
          <p:nvPr userDrawn="1"/>
        </p:nvSpPr>
        <p:spPr>
          <a:xfrm>
            <a:off x="9737029" y="399325"/>
            <a:ext cx="2286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 userDrawn="1"/>
        </p:nvSpPr>
        <p:spPr>
          <a:xfrm>
            <a:off x="9965628" y="5960074"/>
            <a:ext cx="365125" cy="3651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04C02FB-F0DE-7C7E-257D-553D0D1A595C}"/>
              </a:ext>
            </a:extLst>
          </p:cNvPr>
          <p:cNvSpPr/>
          <p:nvPr userDrawn="1"/>
        </p:nvSpPr>
        <p:spPr>
          <a:xfrm>
            <a:off x="1488743" y="-625999"/>
            <a:ext cx="8952837" cy="8109993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FE39506-42E7-0CFC-D143-ABF39CDA8054}"/>
              </a:ext>
            </a:extLst>
          </p:cNvPr>
          <p:cNvSpPr/>
          <p:nvPr userDrawn="1"/>
        </p:nvSpPr>
        <p:spPr>
          <a:xfrm>
            <a:off x="1750420" y="-626001"/>
            <a:ext cx="8952837" cy="8109993"/>
          </a:xfrm>
          <a:prstGeom prst="ellipse">
            <a:avLst/>
          </a:prstGeom>
          <a:noFill/>
          <a:ln w="158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C1B1A3C-18A1-3146-1257-21D77FD3FEFB}"/>
              </a:ext>
            </a:extLst>
          </p:cNvPr>
          <p:cNvSpPr/>
          <p:nvPr userDrawn="1"/>
        </p:nvSpPr>
        <p:spPr>
          <a:xfrm>
            <a:off x="1750420" y="4562475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6323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203198"/>
            <a:ext cx="1109662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876505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23F593A-10C0-E6FB-71C6-007A5107F380}"/>
              </a:ext>
            </a:extLst>
          </p:cNvPr>
          <p:cNvCxnSpPr>
            <a:cxnSpLocks/>
          </p:cNvCxnSpPr>
          <p:nvPr userDrawn="1"/>
        </p:nvCxnSpPr>
        <p:spPr>
          <a:xfrm>
            <a:off x="247650" y="1528761"/>
            <a:ext cx="70104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D66BC1A9-8E50-0D1B-6A0E-799ECD375C28}"/>
              </a:ext>
            </a:extLst>
          </p:cNvPr>
          <p:cNvSpPr/>
          <p:nvPr userDrawn="1"/>
        </p:nvSpPr>
        <p:spPr>
          <a:xfrm>
            <a:off x="219075" y="1338261"/>
            <a:ext cx="381000" cy="381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6820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34" y="20319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7590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358" y="422629"/>
            <a:ext cx="1012326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6429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358" y="422629"/>
            <a:ext cx="10123267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04AA41-137A-4699-8BC5-B49CF7FE905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2830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779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719666" y="1341438"/>
            <a:ext cx="10752668" cy="503387"/>
          </a:xfrm>
        </p:spPr>
        <p:txBody>
          <a:bodyPr/>
          <a:lstStyle>
            <a:lvl1pPr>
              <a:defRPr cap="none" baseline="0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D46775-2CFD-4308-A67E-0A205FA3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BFD64-4A99-4BFD-8019-153995573B9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dirty="0"/>
              <a:t>Internet number resource status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BB808-1992-4571-90B9-5CBDD3ABFA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b="1"/>
            </a:lvl1pPr>
          </a:lstStyle>
          <a:p>
            <a:fld id="{E917DE0E-AFB1-41FD-BC35-27DB61CA125F}" type="slidenum">
              <a:rPr lang="en-AU" smtClean="0"/>
              <a:pPr/>
              <a:t>‹N°›</a:t>
            </a:fld>
            <a:endParaRPr lang="en-AU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A96A2902-F9F2-4E21-BA97-A189D059F60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41602" y="1928422"/>
            <a:ext cx="10752668" cy="4237428"/>
          </a:xfrm>
        </p:spPr>
        <p:txBody>
          <a:bodyPr/>
          <a:lstStyle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05241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9725" y="635634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B43A99-44AF-49AE-9860-F7758EEAB5B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Chord 6"/>
          <p:cNvSpPr/>
          <p:nvPr userDrawn="1"/>
        </p:nvSpPr>
        <p:spPr>
          <a:xfrm rot="12175591">
            <a:off x="-2133599" y="80962"/>
            <a:ext cx="6858000" cy="6858000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" y="2066925"/>
            <a:ext cx="4400550" cy="2362994"/>
          </a:xfrm>
        </p:spPr>
        <p:txBody>
          <a:bodyPr anchor="ctr">
            <a:normAutofit/>
          </a:bodyPr>
          <a:lstStyle>
            <a:lvl1pPr algn="ctr">
              <a:defRPr sz="540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Any Questions?</a:t>
            </a:r>
          </a:p>
        </p:txBody>
      </p:sp>
      <p:sp>
        <p:nvSpPr>
          <p:cNvPr id="8" name="Chord 7"/>
          <p:cNvSpPr/>
          <p:nvPr userDrawn="1"/>
        </p:nvSpPr>
        <p:spPr>
          <a:xfrm rot="12175591">
            <a:off x="-2590171" y="-285921"/>
            <a:ext cx="7808326" cy="7503846"/>
          </a:xfrm>
          <a:prstGeom prst="chord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hord 2">
            <a:extLst>
              <a:ext uri="{FF2B5EF4-FFF2-40B4-BE49-F238E27FC236}">
                <a16:creationId xmlns:a16="http://schemas.microsoft.com/office/drawing/2014/main" id="{4D0FEFF2-94E5-034D-F086-1BA6CDA36674}"/>
              </a:ext>
            </a:extLst>
          </p:cNvPr>
          <p:cNvSpPr/>
          <p:nvPr userDrawn="1"/>
        </p:nvSpPr>
        <p:spPr>
          <a:xfrm rot="12175591">
            <a:off x="-2285372" y="-503502"/>
            <a:ext cx="7808326" cy="7503846"/>
          </a:xfrm>
          <a:prstGeom prst="chord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hord 4">
            <a:extLst>
              <a:ext uri="{FF2B5EF4-FFF2-40B4-BE49-F238E27FC236}">
                <a16:creationId xmlns:a16="http://schemas.microsoft.com/office/drawing/2014/main" id="{1D6F1AA7-4312-4A86-D621-C9FF4232F7EC}"/>
              </a:ext>
            </a:extLst>
          </p:cNvPr>
          <p:cNvSpPr/>
          <p:nvPr userDrawn="1"/>
        </p:nvSpPr>
        <p:spPr>
          <a:xfrm rot="12175591">
            <a:off x="-2590171" y="66504"/>
            <a:ext cx="7808326" cy="7503846"/>
          </a:xfrm>
          <a:prstGeom prst="chord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9E2946D4-CA3F-0D4E-9217-3F5ED3C2EB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295" y="2587432"/>
            <a:ext cx="3400276" cy="168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21150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 amt="20000"/>
            <a:duotone>
              <a:schemeClr val="accent5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3636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3704AA41-137A-4699-8BC5-B49CF7FE905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2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66" r:id="rId6"/>
    <p:sldLayoutId id="2147483654" r:id="rId7"/>
    <p:sldLayoutId id="2147483667" r:id="rId8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20000"/>
            <a:duotone>
              <a:schemeClr val="accent5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3636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rgbClr val="0080A0"/>
                </a:solidFill>
              </a:defRPr>
            </a:lvl1pPr>
          </a:lstStyle>
          <a:p>
            <a:fld id="{3704AA41-137A-4699-8BC5-B49CF7FE905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26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ann.org/en/public-comment/proceeding/proposed-internet-coordination-policy-2-icp-2-version-2-principles-08-10-2024" TargetMode="External"/><Relationship Id="rId2" Type="http://schemas.openxmlformats.org/officeDocument/2006/relationships/hyperlink" Target="https://ripe-ncc.typeform.com/icp-2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ipe-ncc.typeform.com/icp-2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so.icann.org/" TargetMode="External"/><Relationship Id="rId2" Type="http://schemas.openxmlformats.org/officeDocument/2006/relationships/hyperlink" Target="https://www.nro.net/about/address-supporting-organization/the-nro-number-council/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so.icann.org/aso-ac/meetings/aso-ac-meeting-schedule/" TargetMode="External"/><Relationship Id="rId2" Type="http://schemas.openxmlformats.org/officeDocument/2006/relationships/hyperlink" Target="https://aso.icann.org/contact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so.icann.org/icann-board/icann-board-elections/2025-icann-board-of-directors-seat-10-election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NRO NC and ICP-2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9300" y="3830285"/>
            <a:ext cx="5772150" cy="160849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RIPE 89</a:t>
            </a:r>
          </a:p>
          <a:p>
            <a:pPr algn="l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730475-C782-1FD1-696D-612106329EBF}"/>
              </a:ext>
            </a:extLst>
          </p:cNvPr>
          <p:cNvSpPr/>
          <p:nvPr/>
        </p:nvSpPr>
        <p:spPr>
          <a:xfrm>
            <a:off x="0" y="5657850"/>
            <a:ext cx="4905375" cy="400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/>
            <a:r>
              <a:rPr lang="en-US" dirty="0"/>
              <a:t>30 October 2024</a:t>
            </a:r>
          </a:p>
        </p:txBody>
      </p:sp>
    </p:spTree>
    <p:extLst>
      <p:ext uri="{BB962C8B-B14F-4D97-AF65-F5344CB8AC3E}">
        <p14:creationId xmlns:p14="http://schemas.microsoft.com/office/powerpoint/2010/main" val="333881923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6056B-D98F-FA81-C9AE-B2FBCF130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on ICP-2 Review Project (1/2)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84EC505-AB9A-E84C-26FB-AEA45FB68F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45982"/>
              </p:ext>
            </p:extLst>
          </p:nvPr>
        </p:nvGraphicFramePr>
        <p:xfrm>
          <a:off x="600075" y="1677645"/>
          <a:ext cx="10515600" cy="4508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829">
                  <a:extLst>
                    <a:ext uri="{9D8B030D-6E8A-4147-A177-3AD203B41FA5}">
                      <a16:colId xmlns:a16="http://schemas.microsoft.com/office/drawing/2014/main" val="3677448458"/>
                    </a:ext>
                  </a:extLst>
                </a:gridCol>
                <a:gridCol w="7126771">
                  <a:extLst>
                    <a:ext uri="{9D8B030D-6E8A-4147-A177-3AD203B41FA5}">
                      <a16:colId xmlns:a16="http://schemas.microsoft.com/office/drawing/2014/main" val="4178080670"/>
                    </a:ext>
                  </a:extLst>
                </a:gridCol>
              </a:tblGrid>
              <a:tr h="718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098781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23 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NRO EC provided ASO AC with first draft of its “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Implementation Procedures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” document</a:t>
                      </a:r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106070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29-30 Jan 2024</a:t>
                      </a:r>
                      <a:endParaRPr lang="en-US" sz="900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ASO AC met in Montevideo, Uruguay (LACNIC headquarters) to review Implementation Procedures in consultation with RIR staff</a:t>
                      </a:r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49234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7 Feb 2024</a:t>
                      </a:r>
                      <a:endParaRPr lang="en-US" sz="900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ASO AC provided NRO EC with written feedback on Implementation Procedures</a:t>
                      </a:r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70946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4-6 Mar 2024</a:t>
                      </a:r>
                      <a:endParaRPr lang="en-US" sz="900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ASO AC met in San Juan during ICANN 79 to begin work on a process to revise ICP-2</a:t>
                      </a:r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72111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Mar 2024 – Present</a:t>
                      </a:r>
                      <a:endParaRPr lang="en-US" sz="900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ASO AC has worked on drafting a document setting forth proposed “core principles” to be included in the next version of ICP-2 (“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Principles Document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”)</a:t>
                      </a:r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16441"/>
                  </a:ext>
                </a:extLst>
              </a:tr>
            </a:tbl>
          </a:graphicData>
        </a:graphic>
      </p:graphicFrame>
      <p:sp>
        <p:nvSpPr>
          <p:cNvPr id="6" name="Freeform 7">
            <a:extLst>
              <a:ext uri="{FF2B5EF4-FFF2-40B4-BE49-F238E27FC236}">
                <a16:creationId xmlns:a16="http://schemas.microsoft.com/office/drawing/2014/main" id="{42220B97-621D-521A-AB6B-C9723BAE67BD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0842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DD527-E0C0-AE0C-E090-7247F35879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CC8D7-9F6B-DB53-CDD7-B7061914A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on ICP-2 Review Project (2/2)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A54AE3A-7339-9738-C525-394C7E282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781173"/>
              </p:ext>
            </p:extLst>
          </p:nvPr>
        </p:nvGraphicFramePr>
        <p:xfrm>
          <a:off x="600076" y="1651138"/>
          <a:ext cx="10515600" cy="4206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829">
                  <a:extLst>
                    <a:ext uri="{9D8B030D-6E8A-4147-A177-3AD203B41FA5}">
                      <a16:colId xmlns:a16="http://schemas.microsoft.com/office/drawing/2014/main" val="3677448458"/>
                    </a:ext>
                  </a:extLst>
                </a:gridCol>
                <a:gridCol w="7126771">
                  <a:extLst>
                    <a:ext uri="{9D8B030D-6E8A-4147-A177-3AD203B41FA5}">
                      <a16:colId xmlns:a16="http://schemas.microsoft.com/office/drawing/2014/main" val="4178080670"/>
                    </a:ext>
                  </a:extLst>
                </a:gridCol>
              </a:tblGrid>
              <a:tr h="718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098781"/>
                  </a:ext>
                </a:extLst>
              </a:tr>
              <a:tr h="492609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8 October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Publish Principles Document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106070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algn="r">
                        <a:lnSpc>
                          <a:spcPts val="38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8 October – 19 November 2024</a:t>
                      </a:r>
                      <a:endParaRPr lang="en-US" sz="800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Public consultation on ICP-2:</a:t>
                      </a:r>
                      <a:endParaRPr lang="en-US" sz="1800" dirty="0">
                        <a:latin typeface="+mn-lt"/>
                      </a:endParaRPr>
                    </a:p>
                    <a:p>
                      <a:pPr marL="772160" lvl="1" indent="-38608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800" u="sng" dirty="0">
                          <a:solidFill>
                            <a:srgbClr val="3333CC"/>
                          </a:solidFill>
                          <a:latin typeface="+mn-lt"/>
                          <a:ea typeface="Arial"/>
                          <a:cs typeface="Arial"/>
                          <a:sym typeface="Arial"/>
                          <a:hlinkClick r:id="rId2" tooltip="https://ripe-ncc.typeform.com/icp-2"/>
                        </a:rPr>
                        <a:t>Questionnaire on Principles Document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(NRO)</a:t>
                      </a:r>
                    </a:p>
                    <a:p>
                      <a:pPr marL="772160" lvl="1" indent="-38608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800" u="sng" dirty="0">
                          <a:solidFill>
                            <a:srgbClr val="3333CC"/>
                          </a:solidFill>
                          <a:latin typeface="+mn-lt"/>
                          <a:ea typeface="Arial"/>
                          <a:cs typeface="Arial"/>
                          <a:sym typeface="Arial"/>
                          <a:hlinkClick r:id="rId3" tooltip="https://www.icann.org/en/public-comment/proceeding/proposed-internet-coordination-policy-2-icp-2-version-2-principles-08-10-2024"/>
                        </a:rPr>
                        <a:t>ICANN Public Comment</a:t>
                      </a:r>
                    </a:p>
                    <a:p>
                      <a:pPr marL="772160" lvl="1" indent="-38608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Presentation/discussion at RIR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49234"/>
                  </a:ext>
                </a:extLst>
              </a:tr>
              <a:tr h="4545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December 2024 – June 2025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*</a:t>
                      </a:r>
                      <a:endParaRPr lang="en-US" sz="900" b="1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8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Draft updated ICP-2 document based on community feedback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70946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July 2025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*</a:t>
                      </a:r>
                      <a:endParaRPr lang="en-US" sz="900" b="1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72160" lvl="1" indent="-386080" algn="l">
                        <a:lnSpc>
                          <a:spcPct val="1000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Publish draft of updated ICP-2</a:t>
                      </a:r>
                      <a:endParaRPr lang="en-US" sz="1800" dirty="0">
                        <a:latin typeface="+mn-lt"/>
                      </a:endParaRPr>
                    </a:p>
                    <a:p>
                      <a:pPr marL="772160" lvl="1" indent="-38608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Consider any community feedback on draft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72111"/>
                  </a:ext>
                </a:extLst>
              </a:tr>
              <a:tr h="4475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  <a:sym typeface="Arial"/>
                        </a:rPr>
                        <a:t>September 2025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  <a:sym typeface="Arial"/>
                        </a:rPr>
                        <a:t>*</a:t>
                      </a:r>
                      <a:endParaRPr lang="en-US" sz="9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Present final draft of updated ICP-2 to ICANN for consideration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164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7FC06BB-C939-BCAB-82E7-5656C3F1EF4B}"/>
              </a:ext>
            </a:extLst>
          </p:cNvPr>
          <p:cNvSpPr txBox="1"/>
          <p:nvPr/>
        </p:nvSpPr>
        <p:spPr>
          <a:xfrm>
            <a:off x="600077" y="5979881"/>
            <a:ext cx="105155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* These dates represent conservative estimates. Where possible, the ASO AC will work to meet these deliverables sooner. Dates may also be pushed back, if necessary.</a:t>
            </a: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F4D701DE-3D69-F343-97D8-8844C0114CE0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7956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1AA88-97B2-7269-78F8-82A696248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ICP-2 Questionnaire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DB7E23CE-CDA8-375E-AFB8-1AA4820D6273}"/>
              </a:ext>
            </a:extLst>
          </p:cNvPr>
          <p:cNvSpPr txBox="1"/>
          <p:nvPr/>
        </p:nvSpPr>
        <p:spPr>
          <a:xfrm>
            <a:off x="-1205949" y="2464904"/>
            <a:ext cx="12669079" cy="439309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535"/>
              </a:lnSpc>
            </a:pPr>
            <a:endParaRPr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9DF1482B-3C0D-6BE6-23B8-DE5AFF7C7877}"/>
              </a:ext>
            </a:extLst>
          </p:cNvPr>
          <p:cNvSpPr/>
          <p:nvPr/>
        </p:nvSpPr>
        <p:spPr>
          <a:xfrm>
            <a:off x="975691" y="2464904"/>
            <a:ext cx="3474302" cy="3474302"/>
          </a:xfrm>
          <a:custGeom>
            <a:avLst/>
            <a:gdLst/>
            <a:ahLst/>
            <a:cxnLst/>
            <a:rect l="l" t="t" r="r" b="b"/>
            <a:pathLst>
              <a:path w="3474302" h="3474302">
                <a:moveTo>
                  <a:pt x="0" y="0"/>
                </a:moveTo>
                <a:lnTo>
                  <a:pt x="3474302" y="0"/>
                </a:lnTo>
                <a:lnTo>
                  <a:pt x="3474302" y="3474302"/>
                </a:lnTo>
                <a:lnTo>
                  <a:pt x="0" y="347430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1160182C-BFD1-9D08-11D7-9FD99AFCEC5F}"/>
              </a:ext>
            </a:extLst>
          </p:cNvPr>
          <p:cNvSpPr txBox="1"/>
          <p:nvPr/>
        </p:nvSpPr>
        <p:spPr>
          <a:xfrm>
            <a:off x="4798641" y="2474843"/>
            <a:ext cx="5886736" cy="6049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608"/>
              </a:lnSpc>
            </a:pPr>
            <a:r>
              <a:rPr lang="en-US" sz="4800" b="1" dirty="0">
                <a:ea typeface="Arial Bold"/>
                <a:cs typeface="Arial Bold"/>
                <a:sym typeface="Arial Bold"/>
              </a:rPr>
              <a:t>Provide Your Input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10CF38A-7103-DFF3-DAB7-FAD3B98F1BD6}"/>
              </a:ext>
            </a:extLst>
          </p:cNvPr>
          <p:cNvSpPr txBox="1"/>
          <p:nvPr/>
        </p:nvSpPr>
        <p:spPr>
          <a:xfrm>
            <a:off x="4798641" y="3429000"/>
            <a:ext cx="7075307" cy="21607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32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Answer the questionnaire before </a:t>
            </a:r>
            <a:r>
              <a:rPr lang="en-US" sz="3200" b="1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19 November 2024</a:t>
            </a:r>
          </a:p>
          <a:p>
            <a:pPr algn="l">
              <a:lnSpc>
                <a:spcPts val="4320"/>
              </a:lnSpc>
            </a:pPr>
            <a:endParaRPr lang="en-US" sz="3200" b="1" dirty="0">
              <a:solidFill>
                <a:srgbClr val="000000"/>
              </a:solidFill>
              <a:ea typeface="Arial Bold"/>
              <a:cs typeface="Arial Bold"/>
              <a:sym typeface="Arial Bold"/>
            </a:endParaRPr>
          </a:p>
          <a:p>
            <a:pPr algn="l">
              <a:lnSpc>
                <a:spcPts val="4320"/>
              </a:lnSpc>
            </a:pPr>
            <a:r>
              <a:rPr lang="en-US" sz="3200" u="sng" dirty="0">
                <a:solidFill>
                  <a:srgbClr val="000000"/>
                </a:solidFill>
                <a:ea typeface="Arial"/>
                <a:cs typeface="Arial"/>
                <a:sym typeface="Arial"/>
                <a:hlinkClick r:id="rId3" tooltip="https://ripe-ncc.typeform.com/icp-2"/>
              </a:rPr>
              <a:t>https://ripe-ncc.typeform.com/icp-2</a:t>
            </a: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86B85702-0898-6F46-80A8-8A856B57A020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6867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9147FB-20B1-4818-DF87-930F30C9E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0A4A8C-6304-B5F1-CFC5-4226DB6C4AD5}"/>
              </a:ext>
            </a:extLst>
          </p:cNvPr>
          <p:cNvSpPr txBox="1"/>
          <p:nvPr/>
        </p:nvSpPr>
        <p:spPr>
          <a:xfrm>
            <a:off x="6096000" y="4880114"/>
            <a:ext cx="5612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en-AU" dirty="0"/>
              <a:t>NRO NC Information</a:t>
            </a:r>
            <a:br>
              <a:rPr lang="en-AU" dirty="0"/>
            </a:br>
            <a:r>
              <a:rPr lang="en-AU" dirty="0">
                <a:hlinkClick r:id="rId2"/>
              </a:rPr>
              <a:t>https://www.nro.net/about/address-supporting-organization/the-nro-number-council/</a:t>
            </a:r>
            <a:endParaRPr lang="en-AU" dirty="0"/>
          </a:p>
          <a:p>
            <a:pPr lvl="1" algn="r"/>
            <a:endParaRPr lang="en-AU" dirty="0"/>
          </a:p>
          <a:p>
            <a:pPr lvl="1" algn="r"/>
            <a:r>
              <a:rPr lang="en-AU" dirty="0"/>
              <a:t>ASO Website</a:t>
            </a:r>
            <a:br>
              <a:rPr lang="en-AU" dirty="0"/>
            </a:br>
            <a:r>
              <a:rPr lang="en-AU" dirty="0">
                <a:hlinkClick r:id="rId3"/>
              </a:rPr>
              <a:t>https://aso.icann.org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496618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CC72B-37AE-C555-9A5F-9A125D57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Resource Organization Number Council (NRO NC)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1D8123-E4A9-1A57-2E6A-3E1F480DCE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70706"/>
              </p:ext>
            </p:extLst>
          </p:nvPr>
        </p:nvGraphicFramePr>
        <p:xfrm>
          <a:off x="600076" y="1644652"/>
          <a:ext cx="11096623" cy="5010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900">
                  <a:extLst>
                    <a:ext uri="{9D8B030D-6E8A-4147-A177-3AD203B41FA5}">
                      <a16:colId xmlns:a16="http://schemas.microsoft.com/office/drawing/2014/main" val="836471871"/>
                    </a:ext>
                  </a:extLst>
                </a:gridCol>
                <a:gridCol w="8261723">
                  <a:extLst>
                    <a:ext uri="{9D8B030D-6E8A-4147-A177-3AD203B41FA5}">
                      <a16:colId xmlns:a16="http://schemas.microsoft.com/office/drawing/2014/main" val="13118001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216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+mn-lt"/>
                        </a:rPr>
                        <a:t>What is 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Body established by the Number Resource Organization. Serves as the Address Supporting Organization Address Council (ASO AC) to advise ICANN and the ASO on number resource policy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522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How is it organized?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0180" lvl="0" indent="-313690" algn="l">
                        <a:lnSpc>
                          <a:spcPct val="1000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15 members (3 from each region)</a:t>
                      </a:r>
                      <a:endParaRPr lang="en-US" sz="700" dirty="0">
                        <a:latin typeface="+mn-lt"/>
                      </a:endParaRPr>
                    </a:p>
                    <a:p>
                      <a:pPr marL="170180" lvl="0" indent="-31369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In each region</a:t>
                      </a:r>
                    </a:p>
                    <a:p>
                      <a:pPr marL="1084580" lvl="1" indent="-513927" algn="l">
                        <a:lnSpc>
                          <a:spcPct val="100000"/>
                        </a:lnSpc>
                        <a:buFont typeface="Arial"/>
                        <a:buChar char="⚬"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 members elected at large</a:t>
                      </a:r>
                    </a:p>
                    <a:p>
                      <a:pPr marL="1084580" lvl="1" indent="-513927" algn="l">
                        <a:lnSpc>
                          <a:spcPct val="100000"/>
                        </a:lnSpc>
                        <a:buFont typeface="Arial"/>
                        <a:buChar char="⚬"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 member appointed by RIR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99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How long do members serve?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Varies by region. Appointed members can be 1 year. Community elected member between 2 and 3 years.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619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What does it do?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-313690" algn="l" defTabSz="914400" rtl="0" eaLnBrk="1" latinLnBrk="0" hangingPunct="1">
                        <a:lnSpc>
                          <a:spcPts val="2371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b="0" kern="120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Advises the ICANN Board</a:t>
                      </a:r>
                      <a:endParaRPr lang="en-US" sz="1700" b="0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lvl="1" indent="-313690" algn="l" defTabSz="914400" rtl="0" eaLnBrk="1" latinLnBrk="0" hangingPunct="1">
                        <a:lnSpc>
                          <a:spcPts val="2371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b="0" kern="120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Oversees the Global Policy Development Process</a:t>
                      </a:r>
                    </a:p>
                    <a:p>
                      <a:pPr marL="0" lvl="1" indent="-313690" algn="l" defTabSz="914400" rtl="0" eaLnBrk="1" latinLnBrk="0" hangingPunct="1">
                        <a:lnSpc>
                          <a:spcPts val="2371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b="0" kern="120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Appoints two members of the ICANN Board Members</a:t>
                      </a:r>
                    </a:p>
                    <a:p>
                      <a:pPr marL="0" lvl="1" indent="-313690" algn="l" defTabSz="914400" rtl="0" eaLnBrk="1" latinLnBrk="0" hangingPunct="1">
                        <a:lnSpc>
                          <a:spcPts val="2371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b="0" kern="120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Appoints one member to the ICANN Nominating Committee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715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When does it meet?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0180" lvl="0" indent="-313690" algn="l">
                        <a:lnSpc>
                          <a:spcPts val="2371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Telephonic: Monthly</a:t>
                      </a:r>
                      <a:endParaRPr lang="en-US" sz="700" dirty="0">
                        <a:latin typeface="+mn-lt"/>
                      </a:endParaRPr>
                    </a:p>
                    <a:p>
                      <a:pPr marL="170180" lvl="0" indent="-313690" algn="l">
                        <a:lnSpc>
                          <a:spcPts val="2371"/>
                        </a:lnSpc>
                        <a:buFont typeface="Arial"/>
                        <a:buChar char="•"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Face-to-face: Annually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133985"/>
                  </a:ext>
                </a:extLst>
              </a:tr>
            </a:tbl>
          </a:graphicData>
        </a:graphic>
      </p:graphicFrame>
      <p:sp>
        <p:nvSpPr>
          <p:cNvPr id="5" name="Freeform 7">
            <a:extLst>
              <a:ext uri="{FF2B5EF4-FFF2-40B4-BE49-F238E27FC236}">
                <a16:creationId xmlns:a16="http://schemas.microsoft.com/office/drawing/2014/main" id="{5D997397-9B97-3F5B-C13C-78A77DB419B7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6883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59F19-D378-CD70-15A8-F3BC89D5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NRO NC Members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9293A6-02AB-0651-A5D1-2E6B089B0C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437447"/>
              </p:ext>
            </p:extLst>
          </p:nvPr>
        </p:nvGraphicFramePr>
        <p:xfrm>
          <a:off x="600076" y="1591393"/>
          <a:ext cx="11379888" cy="5211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3296">
                  <a:extLst>
                    <a:ext uri="{9D8B030D-6E8A-4147-A177-3AD203B41FA5}">
                      <a16:colId xmlns:a16="http://schemas.microsoft.com/office/drawing/2014/main" val="4116419716"/>
                    </a:ext>
                  </a:extLst>
                </a:gridCol>
                <a:gridCol w="3793296">
                  <a:extLst>
                    <a:ext uri="{9D8B030D-6E8A-4147-A177-3AD203B41FA5}">
                      <a16:colId xmlns:a16="http://schemas.microsoft.com/office/drawing/2014/main" val="554941092"/>
                    </a:ext>
                  </a:extLst>
                </a:gridCol>
                <a:gridCol w="3793296">
                  <a:extLst>
                    <a:ext uri="{9D8B030D-6E8A-4147-A177-3AD203B41FA5}">
                      <a16:colId xmlns:a16="http://schemas.microsoft.com/office/drawing/2014/main" val="1570006516"/>
                    </a:ext>
                  </a:extLst>
                </a:gridCol>
              </a:tblGrid>
              <a:tr h="6149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pc="-15" dirty="0">
                          <a:solidFill>
                            <a:schemeClr val="bg1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* Appointed by RIR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116737"/>
                  </a:ext>
                </a:extLst>
              </a:tr>
              <a:tr h="7169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248131"/>
                  </a:ext>
                </a:extLst>
              </a:tr>
              <a:tr h="10048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Gaurav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Kansal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Nicole Chan* [Vice Chair]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Di Ma</a:t>
                      </a:r>
                    </a:p>
                  </a:txBody>
                  <a:tcPr marL="43095" marR="43095" marT="43095" marB="4309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2023 – 31 Dec 2024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2024 – 31 Dec 2026 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2024 – 31 Dec 2025</a:t>
                      </a:r>
                    </a:p>
                  </a:txBody>
                  <a:tcPr marL="43095" marR="43095" marT="43095" marB="43095" anchor="ctr"/>
                </a:tc>
                <a:extLst>
                  <a:ext uri="{0D108BD9-81ED-4DB2-BD59-A6C34878D82A}">
                    <a16:rowId xmlns:a16="http://schemas.microsoft.com/office/drawing/2014/main" val="3223804016"/>
                  </a:ext>
                </a:extLst>
              </a:tr>
              <a:tr h="10048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Kevin Blumberg*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Nick Nugent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Chris Quesada</a:t>
                      </a:r>
                    </a:p>
                  </a:txBody>
                  <a:tcPr marL="43095" marR="43095" marT="43095" marB="4309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2024 – 31 Dec 2026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2023 – 31 Dec 2025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2022 – 31 Dec 2024</a:t>
                      </a:r>
                    </a:p>
                  </a:txBody>
                  <a:tcPr marL="43095" marR="43095" marT="43095" marB="43095" anchor="ctr"/>
                </a:tc>
                <a:extLst>
                  <a:ext uri="{0D108BD9-81ED-4DB2-BD59-A6C34878D82A}">
                    <a16:rowId xmlns:a16="http://schemas.microsoft.com/office/drawing/2014/main" val="991497682"/>
                  </a:ext>
                </a:extLst>
              </a:tr>
              <a:tr h="10048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Esteban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Lescano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*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Jorge Villa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Ricardo Patara [Vice Chair]</a:t>
                      </a:r>
                    </a:p>
                  </a:txBody>
                  <a:tcPr marL="43095" marR="43095" marT="43095" marB="4309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Apr 2024 – 31 Mar 2025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2024 – 31 Dec 2026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2022 – 31 Dec 2024</a:t>
                      </a:r>
                    </a:p>
                  </a:txBody>
                  <a:tcPr marL="43095" marR="43095" marT="43095" marB="43095" anchor="ctr"/>
                </a:tc>
                <a:extLst>
                  <a:ext uri="{0D108BD9-81ED-4DB2-BD59-A6C34878D82A}">
                    <a16:rowId xmlns:a16="http://schemas.microsoft.com/office/drawing/2014/main" val="2760258239"/>
                  </a:ext>
                </a:extLst>
              </a:tr>
              <a:tr h="7169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Constanze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Bürger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Hervé Clément* [Chair]</a:t>
                      </a:r>
                    </a:p>
                  </a:txBody>
                  <a:tcPr marL="43095" marR="43095" marT="43095" marB="4309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Dec 2023 – 31 Dec 2025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2024 – 31 Dec 2026</a:t>
                      </a:r>
                    </a:p>
                  </a:txBody>
                  <a:tcPr marL="43095" marR="43095" marT="43095" marB="43095" anchor="ctr"/>
                </a:tc>
                <a:extLst>
                  <a:ext uri="{0D108BD9-81ED-4DB2-BD59-A6C34878D82A}">
                    <a16:rowId xmlns:a16="http://schemas.microsoft.com/office/drawing/2014/main" val="3109304834"/>
                  </a:ext>
                </a:extLst>
              </a:tr>
            </a:tbl>
          </a:graphicData>
        </a:graphic>
      </p:graphicFrame>
      <p:sp>
        <p:nvSpPr>
          <p:cNvPr id="5" name="Freeform 8">
            <a:extLst>
              <a:ext uri="{FF2B5EF4-FFF2-40B4-BE49-F238E27FC236}">
                <a16:creationId xmlns:a16="http://schemas.microsoft.com/office/drawing/2014/main" id="{8275F2E2-4E0A-DDED-1096-656BCFA9172A}"/>
              </a:ext>
            </a:extLst>
          </p:cNvPr>
          <p:cNvSpPr/>
          <p:nvPr/>
        </p:nvSpPr>
        <p:spPr>
          <a:xfrm>
            <a:off x="1714014" y="2275311"/>
            <a:ext cx="1564217" cy="658284"/>
          </a:xfrm>
          <a:custGeom>
            <a:avLst/>
            <a:gdLst/>
            <a:ahLst/>
            <a:cxnLst/>
            <a:rect l="l" t="t" r="r" b="b"/>
            <a:pathLst>
              <a:path w="2346326" h="987426">
                <a:moveTo>
                  <a:pt x="0" y="0"/>
                </a:moveTo>
                <a:lnTo>
                  <a:pt x="2346326" y="0"/>
                </a:lnTo>
                <a:lnTo>
                  <a:pt x="2346326" y="987426"/>
                </a:lnTo>
                <a:lnTo>
                  <a:pt x="0" y="98742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81"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117A5BF7-6ABF-A4EE-1435-8DADBE470F82}"/>
              </a:ext>
            </a:extLst>
          </p:cNvPr>
          <p:cNvSpPr/>
          <p:nvPr/>
        </p:nvSpPr>
        <p:spPr>
          <a:xfrm>
            <a:off x="1291467" y="3013177"/>
            <a:ext cx="2156883" cy="793751"/>
          </a:xfrm>
          <a:custGeom>
            <a:avLst/>
            <a:gdLst/>
            <a:ahLst/>
            <a:cxnLst/>
            <a:rect l="l" t="t" r="r" b="b"/>
            <a:pathLst>
              <a:path w="3235324" h="1190626">
                <a:moveTo>
                  <a:pt x="0" y="0"/>
                </a:moveTo>
                <a:lnTo>
                  <a:pt x="3235324" y="0"/>
                </a:lnTo>
                <a:lnTo>
                  <a:pt x="3235324" y="1190626"/>
                </a:lnTo>
                <a:lnTo>
                  <a:pt x="0" y="119062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365"/>
            </a:stretch>
          </a:blipFill>
        </p:spPr>
        <p:txBody>
          <a:bodyPr/>
          <a:lstStyle/>
          <a:p>
            <a:endParaRPr lang="en-GB" sz="1200"/>
          </a:p>
        </p:txBody>
      </p:sp>
      <p:pic>
        <p:nvPicPr>
          <p:cNvPr id="7" name="Picture 26" descr="arin">
            <a:extLst>
              <a:ext uri="{FF2B5EF4-FFF2-40B4-BE49-F238E27FC236}">
                <a16:creationId xmlns:a16="http://schemas.microsoft.com/office/drawing/2014/main" id="{9C96BB0D-2130-2BE0-AA83-E406E9362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584" y="4252155"/>
            <a:ext cx="1816647" cy="43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7">
            <a:extLst>
              <a:ext uri="{FF2B5EF4-FFF2-40B4-BE49-F238E27FC236}">
                <a16:creationId xmlns:a16="http://schemas.microsoft.com/office/drawing/2014/main" id="{7A4CF727-F8C3-5979-B1F5-3D4A7168DFAE}"/>
              </a:ext>
            </a:extLst>
          </p:cNvPr>
          <p:cNvSpPr/>
          <p:nvPr/>
        </p:nvSpPr>
        <p:spPr>
          <a:xfrm>
            <a:off x="1649185" y="5031662"/>
            <a:ext cx="1502833" cy="785284"/>
          </a:xfrm>
          <a:custGeom>
            <a:avLst/>
            <a:gdLst/>
            <a:ahLst/>
            <a:cxnLst/>
            <a:rect l="l" t="t" r="r" b="b"/>
            <a:pathLst>
              <a:path w="2254250" h="1177926">
                <a:moveTo>
                  <a:pt x="0" y="0"/>
                </a:moveTo>
                <a:lnTo>
                  <a:pt x="2254250" y="0"/>
                </a:lnTo>
                <a:lnTo>
                  <a:pt x="2254250" y="1177926"/>
                </a:lnTo>
                <a:lnTo>
                  <a:pt x="0" y="117792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" r="-189763"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9" name="Freeform 9" descr="IPE NCC Network Coordination">
            <a:extLst>
              <a:ext uri="{FF2B5EF4-FFF2-40B4-BE49-F238E27FC236}">
                <a16:creationId xmlns:a16="http://schemas.microsoft.com/office/drawing/2014/main" id="{7AF670EA-740E-A134-45F5-EF55F041B227}"/>
              </a:ext>
            </a:extLst>
          </p:cNvPr>
          <p:cNvSpPr/>
          <p:nvPr/>
        </p:nvSpPr>
        <p:spPr>
          <a:xfrm>
            <a:off x="1291467" y="6160298"/>
            <a:ext cx="2078567" cy="522816"/>
          </a:xfrm>
          <a:custGeom>
            <a:avLst/>
            <a:gdLst/>
            <a:ahLst/>
            <a:cxnLst/>
            <a:rect l="l" t="t" r="r" b="b"/>
            <a:pathLst>
              <a:path w="3117850" h="784224">
                <a:moveTo>
                  <a:pt x="0" y="0"/>
                </a:moveTo>
                <a:lnTo>
                  <a:pt x="3117850" y="0"/>
                </a:lnTo>
                <a:lnTo>
                  <a:pt x="3117850" y="784224"/>
                </a:lnTo>
                <a:lnTo>
                  <a:pt x="0" y="784224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r="-251"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DDC5FF8-3C6B-32F6-5AF7-FCEC89A3649F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41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30A4F-1C41-029E-652F-4643E3C6C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NRO NC Transparency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228A5A-BBFB-38DD-87A8-1037090CD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00"/>
                </a:solidFill>
              </a:rPr>
              <a:t>Annual Face to Face – </a:t>
            </a:r>
            <a:r>
              <a:rPr lang="en-US" b="1" dirty="0">
                <a:solidFill>
                  <a:srgbClr val="00B050"/>
                </a:solidFill>
              </a:rPr>
              <a:t>OPEN</a:t>
            </a:r>
            <a:r>
              <a:rPr lang="en-US" b="1" dirty="0">
                <a:solidFill>
                  <a:srgbClr val="000000"/>
                </a:solidFill>
              </a:rPr>
              <a:t> to Observers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solidFill>
                  <a:srgbClr val="000000"/>
                </a:solidFill>
              </a:rPr>
              <a:t>Last f2f Meeting ICANN79 San Juan Puerto Rico | 2-7 March 2024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solidFill>
                  <a:srgbClr val="000000"/>
                </a:solidFill>
              </a:rPr>
              <a:t>Next one: ICANN81 Istanbul | 9-14 November 2024</a:t>
            </a:r>
          </a:p>
          <a:p>
            <a:pPr lvl="1">
              <a:lnSpc>
                <a:spcPct val="100000"/>
              </a:lnSpc>
            </a:pPr>
            <a:endParaRPr lang="en-US" sz="2800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00"/>
                </a:solidFill>
              </a:rPr>
              <a:t>Mailing Lists </a:t>
            </a:r>
            <a:r>
              <a:rPr lang="en-US" b="1" dirty="0">
                <a:solidFill>
                  <a:srgbClr val="00B050"/>
                </a:solidFill>
              </a:rPr>
              <a:t>OPEN</a:t>
            </a:r>
            <a:r>
              <a:rPr lang="en-US" b="1" dirty="0">
                <a:solidFill>
                  <a:srgbClr val="000000"/>
                </a:solidFill>
              </a:rPr>
              <a:t> with archives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solidFill>
                  <a:srgbClr val="000000"/>
                </a:solidFill>
                <a:sym typeface="Arial"/>
                <a:hlinkClick r:id="rId2"/>
              </a:rPr>
              <a:t>https://aso.icann.org/contact/</a:t>
            </a:r>
            <a:endParaRPr lang="en-US" sz="2600" dirty="0">
              <a:solidFill>
                <a:srgbClr val="000000"/>
              </a:solidFill>
              <a:sym typeface="Arial"/>
            </a:endParaRPr>
          </a:p>
          <a:p>
            <a:pPr lvl="1"/>
            <a:endParaRPr lang="en-US" dirty="0"/>
          </a:p>
          <a:p>
            <a:r>
              <a:rPr lang="en-US" sz="2800" b="1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ASO AC Monthly Teleconference </a:t>
            </a:r>
            <a:r>
              <a:rPr lang="en-US" sz="2800" b="1" dirty="0">
                <a:solidFill>
                  <a:srgbClr val="00B050"/>
                </a:solidFill>
                <a:ea typeface="Arial Bold"/>
                <a:cs typeface="Arial Bold"/>
                <a:sym typeface="Arial Bold"/>
              </a:rPr>
              <a:t>OPEN</a:t>
            </a:r>
            <a:r>
              <a:rPr lang="en-US" sz="2800" b="1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 to observers.</a:t>
            </a:r>
          </a:p>
          <a:p>
            <a:pPr lvl="1"/>
            <a:r>
              <a:rPr lang="en-US" sz="2600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Usually, the first Wednesday of each month at 12:00 PM UTC</a:t>
            </a:r>
          </a:p>
          <a:p>
            <a:pPr lvl="1"/>
            <a:r>
              <a:rPr lang="en-US" sz="2600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Meeting Calendar: </a:t>
            </a:r>
            <a:r>
              <a:rPr lang="en-US" sz="2600" dirty="0">
                <a:solidFill>
                  <a:srgbClr val="000000"/>
                </a:solidFill>
                <a:ea typeface="Arial"/>
                <a:cs typeface="Arial"/>
                <a:sym typeface="Arial"/>
                <a:hlinkClick r:id="rId3"/>
              </a:rPr>
              <a:t>https://aso.icann.org/aso-ac/meetings/aso-ac-meeting-schedule/</a:t>
            </a:r>
            <a:endParaRPr lang="en-US" sz="2600" dirty="0">
              <a:solidFill>
                <a:srgbClr val="000000"/>
              </a:solidFill>
              <a:ea typeface="Arial Bold"/>
              <a:cs typeface="Arial Bold"/>
              <a:sym typeface="Arial Bold"/>
            </a:endParaRPr>
          </a:p>
          <a:p>
            <a:endParaRPr lang="en-US" dirty="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0595854-F1A2-A349-6198-0D1D35EE5F13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2468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8E378-21A8-4360-52C5-26A47194B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Policy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55348-743C-2BC7-4F68-AB5FEDF1E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NRO NC members follow their respective RIR policy forum for any proposed global policy.</a:t>
            </a:r>
          </a:p>
          <a:p>
            <a:endParaRPr lang="en-US" dirty="0"/>
          </a:p>
          <a:p>
            <a:r>
              <a:rPr lang="en-US" dirty="0"/>
              <a:t>2024 Policy Proposal Facilitator Team (PPFT)</a:t>
            </a:r>
          </a:p>
          <a:p>
            <a:pPr lvl="1"/>
            <a:r>
              <a:rPr lang="en-US" dirty="0"/>
              <a:t>Di Ma (APNIC)</a:t>
            </a:r>
          </a:p>
          <a:p>
            <a:pPr lvl="1"/>
            <a:r>
              <a:rPr lang="en-US" dirty="0"/>
              <a:t>Nick Nugent (ARIN)</a:t>
            </a:r>
          </a:p>
          <a:p>
            <a:pPr lvl="1"/>
            <a:r>
              <a:rPr lang="en-US" dirty="0"/>
              <a:t>Jorge Villa (APNIC)</a:t>
            </a:r>
          </a:p>
          <a:p>
            <a:pPr lvl="1"/>
            <a:r>
              <a:rPr lang="en-US" dirty="0" err="1"/>
              <a:t>Constanze</a:t>
            </a:r>
            <a:r>
              <a:rPr lang="en-US" dirty="0"/>
              <a:t> Bürger (RIPE NCC)</a:t>
            </a:r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5C00BF11-0F68-20C7-C004-206A1D5502EF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4637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38457-9CA3-784D-FA75-61D1991FF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Appointment to ICANN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68F64-9214-0793-E857-4CF9DAEC5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Alan Barrett</a:t>
            </a:r>
          </a:p>
          <a:p>
            <a:pPr lvl="1"/>
            <a:r>
              <a:rPr lang="en-US" dirty="0"/>
              <a:t>Seat 9 ICANN Board re-elected for a second term 2024-2027 (from AFRINIC region)</a:t>
            </a:r>
          </a:p>
          <a:p>
            <a:pPr lvl="1"/>
            <a:endParaRPr lang="en-US" dirty="0"/>
          </a:p>
          <a:p>
            <a:r>
              <a:rPr lang="en-US" b="1" dirty="0"/>
              <a:t>Christian Kaufmann</a:t>
            </a:r>
          </a:p>
          <a:p>
            <a:pPr lvl="1"/>
            <a:r>
              <a:rPr lang="en-US" dirty="0"/>
              <a:t>Seat 10 ICANN Board 2023 – 2025 (from RIPE Region)</a:t>
            </a:r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A1D099D3-4E1D-74BF-DB82-03F5C6C2F032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9593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2C49-86F1-597C-3CAE-E339ED418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ICANN Board Seat 10 Election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67DE0-5EF4-4579-BCA8-F8D230003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dates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Nomination Phase: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 16 September 2024 – 16 December 2024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Comments Phase: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 30 December 2024 – 29 January 2025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Interview Phase: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 29 January 2025 –29 March 2025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Selection Phase (deliberation):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 30 March 2025 – 29 April 2025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Selection Phase (voting)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: 30 April 2025 – 7 May 2025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Announcement of selected candidate: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 around 14 May 2025</a:t>
            </a:r>
          </a:p>
          <a:p>
            <a:pPr lvl="1"/>
            <a:endParaRPr lang="en-US" dirty="0"/>
          </a:p>
          <a:p>
            <a:r>
              <a:rPr lang="en-US" dirty="0"/>
              <a:t>Election information at ASO website</a:t>
            </a:r>
          </a:p>
          <a:p>
            <a:pPr lvl="1"/>
            <a:r>
              <a:rPr lang="en-US" dirty="0">
                <a:hlinkClick r:id="rId2"/>
              </a:rPr>
              <a:t>https://aso.icann.org/icann-board/icann-board-elections/2025-icann-board-of-directors-seat-10-election/</a:t>
            </a:r>
            <a:endParaRPr lang="en-US" dirty="0"/>
          </a:p>
          <a:p>
            <a:endParaRPr lang="en-US" dirty="0"/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25D6EB2F-09B8-1850-FED9-9DA365D3EED9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8204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BBEAE-99D5-63F3-272E-080425F48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ICP-2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3761C-1C47-7517-2D97-B359E816E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876505"/>
            <a:ext cx="10515600" cy="2350938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In 2001, only three RIRs existed: RIPE NCC [1992], APNIC [1993], ARIN [1997]</a:t>
            </a:r>
          </a:p>
          <a:p>
            <a:r>
              <a:rPr lang="en-US" sz="28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ICP-2 established criteria for recognizing </a:t>
            </a:r>
            <a:r>
              <a:rPr lang="en-US" sz="2800" u="sng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new</a:t>
            </a:r>
            <a:r>
              <a:rPr lang="en-US" sz="28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RIRs</a:t>
            </a:r>
          </a:p>
          <a:p>
            <a:r>
              <a:rPr lang="en-US" sz="28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Two additional RIRs (LACNIC [2002] and AfriNIC [2005]) were established pursuant to ICP-2</a:t>
            </a:r>
          </a:p>
          <a:p>
            <a:endParaRPr lang="en-US" dirty="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24053299-DB4E-04B0-D6DD-08A33F509A79}"/>
              </a:ext>
            </a:extLst>
          </p:cNvPr>
          <p:cNvSpPr/>
          <p:nvPr/>
        </p:nvSpPr>
        <p:spPr>
          <a:xfrm flipV="1">
            <a:off x="343804" y="5062330"/>
            <a:ext cx="11450631" cy="60006"/>
          </a:xfrm>
          <a:prstGeom prst="line">
            <a:avLst/>
          </a:prstGeom>
          <a:ln w="57150" cap="rnd">
            <a:solidFill>
              <a:srgbClr val="6F161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7CD4BD-88D8-CA5A-8188-92CF952F6502}"/>
              </a:ext>
            </a:extLst>
          </p:cNvPr>
          <p:cNvSpPr txBox="1"/>
          <p:nvPr/>
        </p:nvSpPr>
        <p:spPr>
          <a:xfrm>
            <a:off x="865982" y="4299470"/>
            <a:ext cx="1212374" cy="4948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2400" b="1" dirty="0">
                <a:solidFill>
                  <a:srgbClr val="6F1614"/>
                </a:solidFill>
                <a:ea typeface="Arial Bold"/>
                <a:cs typeface="Arial Bold"/>
                <a:sym typeface="Arial Bold"/>
              </a:rPr>
              <a:t>1998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69C09C4F-230C-0273-969D-9F73F7B50E45}"/>
              </a:ext>
            </a:extLst>
          </p:cNvPr>
          <p:cNvSpPr txBox="1"/>
          <p:nvPr/>
        </p:nvSpPr>
        <p:spPr>
          <a:xfrm>
            <a:off x="2864608" y="4327779"/>
            <a:ext cx="753235" cy="4948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2400" b="1" dirty="0">
                <a:solidFill>
                  <a:srgbClr val="6F1614"/>
                </a:solidFill>
                <a:ea typeface="Arial Bold"/>
                <a:cs typeface="Arial Bold"/>
                <a:sym typeface="Arial Bold"/>
              </a:rPr>
              <a:t>2000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4BB5A5A9-41ED-8E2C-584B-94830806E6C5}"/>
              </a:ext>
            </a:extLst>
          </p:cNvPr>
          <p:cNvSpPr txBox="1"/>
          <p:nvPr/>
        </p:nvSpPr>
        <p:spPr>
          <a:xfrm>
            <a:off x="398698" y="5249999"/>
            <a:ext cx="1678012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ICANN</a:t>
            </a:r>
          </a:p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founded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88CDFB2F-E5E5-02FE-792E-4939E51BBD66}"/>
              </a:ext>
            </a:extLst>
          </p:cNvPr>
          <p:cNvSpPr txBox="1"/>
          <p:nvPr/>
        </p:nvSpPr>
        <p:spPr>
          <a:xfrm>
            <a:off x="2306489" y="5195816"/>
            <a:ext cx="1678012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ICP-2 proposed by ASO AC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18C2141D-2C64-1F9D-CC48-06B4A95198C1}"/>
              </a:ext>
            </a:extLst>
          </p:cNvPr>
          <p:cNvSpPr txBox="1"/>
          <p:nvPr/>
        </p:nvSpPr>
        <p:spPr>
          <a:xfrm>
            <a:off x="4763400" y="4305139"/>
            <a:ext cx="883204" cy="4832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2400" b="1" dirty="0">
                <a:solidFill>
                  <a:srgbClr val="6F1614"/>
                </a:solidFill>
                <a:ea typeface="Arial Bold"/>
                <a:cs typeface="Arial Bold"/>
                <a:sym typeface="Arial Bold"/>
              </a:rPr>
              <a:t>2001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9AB6B972-8906-EF4E-ACAC-D7DF7066A528}"/>
              </a:ext>
            </a:extLst>
          </p:cNvPr>
          <p:cNvSpPr txBox="1"/>
          <p:nvPr/>
        </p:nvSpPr>
        <p:spPr>
          <a:xfrm>
            <a:off x="4316270" y="5249998"/>
            <a:ext cx="1678013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ICP-2 adopted by ICANN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EA45E6C7-897E-BA88-60CC-49BE1C19F1AD}"/>
              </a:ext>
            </a:extLst>
          </p:cNvPr>
          <p:cNvSpPr txBox="1"/>
          <p:nvPr/>
        </p:nvSpPr>
        <p:spPr>
          <a:xfrm>
            <a:off x="6792161" y="4335159"/>
            <a:ext cx="1212374" cy="4948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2400" b="1" dirty="0">
                <a:solidFill>
                  <a:srgbClr val="6F1614"/>
                </a:solidFill>
                <a:ea typeface="Arial Bold"/>
                <a:cs typeface="Arial Bold"/>
                <a:sym typeface="Arial Bold"/>
              </a:rPr>
              <a:t>2002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4C68F33F-9B44-727C-1D01-81115C415F73}"/>
              </a:ext>
            </a:extLst>
          </p:cNvPr>
          <p:cNvSpPr txBox="1"/>
          <p:nvPr/>
        </p:nvSpPr>
        <p:spPr>
          <a:xfrm>
            <a:off x="6384089" y="5277929"/>
            <a:ext cx="1321336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LACNIC established</a:t>
            </a: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BE648276-6954-897A-F68E-DBD00ECCB154}"/>
              </a:ext>
            </a:extLst>
          </p:cNvPr>
          <p:cNvSpPr txBox="1"/>
          <p:nvPr/>
        </p:nvSpPr>
        <p:spPr>
          <a:xfrm>
            <a:off x="8721205" y="4335159"/>
            <a:ext cx="1212374" cy="4948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2400" b="1" dirty="0">
                <a:solidFill>
                  <a:srgbClr val="6F1614"/>
                </a:solidFill>
                <a:ea typeface="Arial Bold"/>
                <a:cs typeface="Arial Bold"/>
                <a:sym typeface="Arial Bold"/>
              </a:rPr>
              <a:t>2005</a:t>
            </a: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E40C6F84-D2BD-F22B-1557-4EEC80A614AE}"/>
              </a:ext>
            </a:extLst>
          </p:cNvPr>
          <p:cNvSpPr txBox="1"/>
          <p:nvPr/>
        </p:nvSpPr>
        <p:spPr>
          <a:xfrm>
            <a:off x="8058278" y="5277928"/>
            <a:ext cx="1838347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AfriNIC established</a:t>
            </a:r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F73D9ECD-65EF-110B-1AAB-CF6F27D37494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3222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8B0F8-1C28-D54C-8736-67C62306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ICP-2 Review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72F78-091A-2EA9-CE79-2942BA1DD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876505"/>
            <a:ext cx="10515600" cy="3702660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On 25 October 2023, the NRO EC* asked the ASO AC to help with two tasks aimed at strengthening the RIR system: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ICP-2 Implementation Procedures:</a:t>
            </a:r>
            <a:r>
              <a:rPr lang="en-US" sz="24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Review and advise the NRO EC on its draft of procedures for validating and addressing ongoing RIR compliance with ICP-2 (“Implementation Procedures”)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Strengthening ICP-2:</a:t>
            </a:r>
            <a:r>
              <a:rPr lang="en-US" sz="24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Establish and manage a process to update ICP-2 in 2024/2025 to provide the RIR system with better accountability to the Internet community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CC863796-328D-263B-F873-8FAEE06645A3}"/>
              </a:ext>
            </a:extLst>
          </p:cNvPr>
          <p:cNvSpPr txBox="1"/>
          <p:nvPr/>
        </p:nvSpPr>
        <p:spPr>
          <a:xfrm>
            <a:off x="600074" y="5701748"/>
            <a:ext cx="10810047" cy="3851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000" b="1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* The NRO EC is a body consisting of the CEOs of each of the Regional Internet Registries</a:t>
            </a:r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4BD01140-C4D2-BCAA-0E0F-4DD2615972CA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762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NRO Statistic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43B65"/>
      </a:accent1>
      <a:accent2>
        <a:srgbClr val="E41C11"/>
      </a:accent2>
      <a:accent3>
        <a:srgbClr val="000000"/>
      </a:accent3>
      <a:accent4>
        <a:srgbClr val="7C848D"/>
      </a:accent4>
      <a:accent5>
        <a:srgbClr val="FFFFFF"/>
      </a:accent5>
      <a:accent6>
        <a:srgbClr val="9AA0A7"/>
      </a:accent6>
      <a:hlink>
        <a:srgbClr val="12AEDF"/>
      </a:hlink>
      <a:folHlink>
        <a:srgbClr val="954F72"/>
      </a:folHlink>
    </a:clrScheme>
    <a:fontScheme name="v6 lets gow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NRO Statistic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43B65"/>
      </a:accent1>
      <a:accent2>
        <a:srgbClr val="E41C11"/>
      </a:accent2>
      <a:accent3>
        <a:srgbClr val="000000"/>
      </a:accent3>
      <a:accent4>
        <a:srgbClr val="7C848D"/>
      </a:accent4>
      <a:accent5>
        <a:srgbClr val="FFFFFF"/>
      </a:accent5>
      <a:accent6>
        <a:srgbClr val="9AA0A7"/>
      </a:accent6>
      <a:hlink>
        <a:srgbClr val="12AEDF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7222825-62ea-40f3-96b5-5375c07996e2}" enabled="1" method="Privileged" siteId="{90c7a20a-f34b-40bf-bc48-b9253b6f5d2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7120</TotalTime>
  <Words>975</Words>
  <Application>Microsoft Office PowerPoint</Application>
  <PresentationFormat>Grand écran</PresentationFormat>
  <Paragraphs>147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Arial Bold</vt:lpstr>
      <vt:lpstr>Arimo Bold</vt:lpstr>
      <vt:lpstr>Calibri</vt:lpstr>
      <vt:lpstr>Segoe UI</vt:lpstr>
      <vt:lpstr>Segoe UI Semibold</vt:lpstr>
      <vt:lpstr>Office Theme</vt:lpstr>
      <vt:lpstr>Custom Design</vt:lpstr>
      <vt:lpstr>NRO NC and ICP-2 Update</vt:lpstr>
      <vt:lpstr>Number Resource Organization Number Council (NRO NC)</vt:lpstr>
      <vt:lpstr>2024 NRO NC Members</vt:lpstr>
      <vt:lpstr> NRO NC Transparency</vt:lpstr>
      <vt:lpstr>Global Policy Development</vt:lpstr>
      <vt:lpstr>Current Appointment to ICANN Board</vt:lpstr>
      <vt:lpstr>ICANN Board Seat 10 Election Process</vt:lpstr>
      <vt:lpstr>What is ICP-2</vt:lpstr>
      <vt:lpstr>ICP-2 Review Project</vt:lpstr>
      <vt:lpstr>Progress on ICP-2 Review Project (1/2)</vt:lpstr>
      <vt:lpstr>Progress on ICP-2 Review Project (2/2)</vt:lpstr>
      <vt:lpstr>ICP-2 Questionnaire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Beverly Hicks</dc:creator>
  <cp:lastModifiedBy>CLEMENT Herve INNOV/NET</cp:lastModifiedBy>
  <cp:revision>57</cp:revision>
  <dcterms:created xsi:type="dcterms:W3CDTF">2020-10-30T19:21:08Z</dcterms:created>
  <dcterms:modified xsi:type="dcterms:W3CDTF">2024-10-29T18:12:27Z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6ca7b2a-4f6d-4766-806a-1a0c76ea1c59_Enabled">
    <vt:lpwstr>true</vt:lpwstr>
  </property>
  <property fmtid="{D5CDD505-2E9C-101B-9397-08002B2CF9AE}" pid="3" name="MSIP_Label_66ca7b2a-4f6d-4766-806a-1a0c76ea1c59_SetDate">
    <vt:lpwstr>2023-07-06T01:44:04Z</vt:lpwstr>
  </property>
  <property fmtid="{D5CDD505-2E9C-101B-9397-08002B2CF9AE}" pid="4" name="MSIP_Label_66ca7b2a-4f6d-4766-806a-1a0c76ea1c59_Method">
    <vt:lpwstr>Standard</vt:lpwstr>
  </property>
  <property fmtid="{D5CDD505-2E9C-101B-9397-08002B2CF9AE}" pid="5" name="MSIP_Label_66ca7b2a-4f6d-4766-806a-1a0c76ea1c59_Name">
    <vt:lpwstr>Internal</vt:lpwstr>
  </property>
  <property fmtid="{D5CDD505-2E9C-101B-9397-08002B2CF9AE}" pid="6" name="MSIP_Label_66ca7b2a-4f6d-4766-806a-1a0c76ea1c59_SiteId">
    <vt:lpwstr>127d8d0d-7ccf-473d-ab09-6e44ad752ded</vt:lpwstr>
  </property>
  <property fmtid="{D5CDD505-2E9C-101B-9397-08002B2CF9AE}" pid="7" name="MSIP_Label_66ca7b2a-4f6d-4766-806a-1a0c76ea1c59_ActionId">
    <vt:lpwstr>e1302541-2573-4258-a225-7a3ceadf87b5</vt:lpwstr>
  </property>
  <property fmtid="{D5CDD505-2E9C-101B-9397-08002B2CF9AE}" pid="8" name="MSIP_Label_66ca7b2a-4f6d-4766-806a-1a0c76ea1c59_ContentBits">
    <vt:lpwstr>0</vt:lpwstr>
  </property>
  <property fmtid="{D5CDD505-2E9C-101B-9397-08002B2CF9AE}" pid="9" name="ClassificationContentMarkingFooterText">
    <vt:lpwstr>Orange Restricted</vt:lpwstr>
  </property>
</Properties>
</file>