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0" r:id="rId4"/>
    <p:sldId id="262" r:id="rId5"/>
    <p:sldId id="272" r:id="rId6"/>
    <p:sldId id="263" r:id="rId7"/>
    <p:sldId id="264" r:id="rId8"/>
    <p:sldId id="265" r:id="rId9"/>
    <p:sldId id="266" r:id="rId10"/>
    <p:sldId id="267" r:id="rId11"/>
    <p:sldId id="297" r:id="rId12"/>
    <p:sldId id="275" r:id="rId13"/>
    <p:sldId id="276" r:id="rId14"/>
    <p:sldId id="277" r:id="rId15"/>
    <p:sldId id="278" r:id="rId16"/>
    <p:sldId id="293" r:id="rId17"/>
    <p:sldId id="294" r:id="rId18"/>
    <p:sldId id="295" r:id="rId19"/>
    <p:sldId id="296" r:id="rId20"/>
    <p:sldId id="292" r:id="rId21"/>
    <p:sldId id="279" r:id="rId22"/>
    <p:sldId id="269" r:id="rId23"/>
    <p:sldId id="270" r:id="rId24"/>
    <p:sldId id="283" r:id="rId25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icrosoft Yahei" panose="020B0503020204020204" pitchFamily="34" charset="-122"/>
      <p:regular r:id="rId32"/>
      <p:bold r:id="rId33"/>
    </p:embeddedFont>
    <p:embeddedFont>
      <p:font typeface="Montserrat" panose="020B0604020202020204" charset="0"/>
      <p:regular r:id="rId34"/>
      <p:bold r:id="rId35"/>
      <p:italic r:id="rId36"/>
      <p:boldItalic r:id="rId37"/>
    </p:embeddedFont>
    <p:embeddedFont>
      <p:font typeface="Montserrat SemiBold" panose="020B0604020202020204" charset="0"/>
      <p:regular r:id="rId38"/>
      <p:bold r:id="rId39"/>
      <p:italic r:id="rId40"/>
      <p:boldItalic r:id="rId41"/>
    </p:embeddedFont>
    <p:embeddedFont>
      <p:font typeface="Open Sans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hhaNWEaMclsMxWcNE4e96iwTPUd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hesh Jethanandani" initials="" lastIdx="4" clrIdx="0"/>
  <p:cmAuthor id="1" name="Qin Wu" initials="" lastIdx="4" clrIdx="1"/>
  <p:cmAuthor id="2" name="Benoit Claise" initials="BC" lastIdx="1" clrIdx="2">
    <p:extLst>
      <p:ext uri="{19B8F6BF-5375-455C-9EA6-DF929625EA0E}">
        <p15:presenceInfo xmlns:p15="http://schemas.microsoft.com/office/powerpoint/2012/main" userId="S-1-5-21-147214757-305610072-1517763936-81776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44" y="76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0"/>
    </p:cViewPr>
  </p:sorterViewPr>
  <p:notesViewPr>
    <p:cSldViewPr snapToGrid="0">
      <p:cViewPr varScale="1">
        <p:scale>
          <a:sx n="89" d="100"/>
          <a:sy n="89" d="100"/>
        </p:scale>
        <p:origin x="19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E4BD93-97AA-4E89-8DB9-679F5D7B83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4C12F-3BEF-443C-A4C8-2EE53C0C32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60A66-16A0-439C-BE31-7FD497955A7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D1C31-3B5B-4EDB-9FEA-252A32679B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A38C8-6C47-4252-BA71-2CB2013662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D223B-DECF-44DF-8154-E4CF8BF3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55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243ce4347b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2243ce4347b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f8123f3b9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f8123f3b9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f8123f3b9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f8123f3b9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f8123f3b9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f8123f3b9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1724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rgbClr val="424242"/>
                </a:solidFill>
              </a:rPr>
              <a:t>Interested participants in this area are invited to submit position papers on the workshop topics.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6cc5fe4c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2f6cc5fe4c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5392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2d7561ae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302d7561ae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441471da7_0_3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f441471da7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6cc5fe4c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2f6cc5fe4c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317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243ce4347b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243ce4347b_2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243ce4347b_2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3257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f8123f3b92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f8123f3b92_1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2f8123f3b92_1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280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43ce4347b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243ce4347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199647b6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8199647b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8123f3b92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f8123f3b92_1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2f8123f3b92_1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50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Requirements: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10 of 14 requirements related to Configuration management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3 of 14 requirements related to security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Recommentations: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encouraged to use XML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discouraged to use SNMP MIBs</a:t>
            </a: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2243ce4347b_1_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2243ce4347b_1_4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Montserrat SemiBold"/>
              <a:buNone/>
              <a:defRPr sz="900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>
            <a:endParaRPr/>
          </a:p>
        </p:txBody>
      </p:sp>
      <p:sp>
        <p:nvSpPr>
          <p:cNvPr id="16" name="Google Shape;16;g2243ce4347b_1_4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 Alt">
  <p:cSld name="1_Two Content Al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g2243ce4347b_1_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15694" y="-1"/>
            <a:ext cx="7672307" cy="293570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2243ce4347b_1_3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CD"/>
              </a:buClr>
              <a:buSzPts val="6600"/>
              <a:buNone/>
              <a:defRPr sz="6600" i="0" u="none" strike="noStrike" cap="none">
                <a:solidFill>
                  <a:srgbClr val="0058C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>
            <a:endParaRPr/>
          </a:p>
        </p:txBody>
      </p:sp>
      <p:sp>
        <p:nvSpPr>
          <p:cNvPr id="49" name="Google Shape;49;g2243ce4347b_1_3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457200" marR="0" lvl="0" indent="-495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g2243ce4347b_1_37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457200" marR="0" lvl="0" indent="-495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NOG Slide Template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243ce4347b_1_4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CD"/>
              </a:buClr>
              <a:buSzPts val="6600"/>
              <a:buNone/>
              <a:defRPr sz="6600" i="0" u="none" strike="noStrike" cap="none">
                <a:solidFill>
                  <a:srgbClr val="0058C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243ce4347b_1_49"/>
          <p:cNvSpPr/>
          <p:nvPr/>
        </p:nvSpPr>
        <p:spPr>
          <a:xfrm>
            <a:off x="984324" y="9326880"/>
            <a:ext cx="3033450" cy="74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g2243ce4347b_1_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8712" y="-130462"/>
            <a:ext cx="18475020" cy="1046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Alt">
  <p:cSld name="1_Blank Al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243ce4347b_1_52"/>
          <p:cNvSpPr/>
          <p:nvPr/>
        </p:nvSpPr>
        <p:spPr>
          <a:xfrm>
            <a:off x="984324" y="9326880"/>
            <a:ext cx="3033657" cy="7422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g2243ce4347b_1_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15694" y="-1"/>
            <a:ext cx="7672307" cy="2935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 SLIDE">
  <p:cSld name="DEFAULT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736bcb2f5_0_18"/>
          <p:cNvSpPr txBox="1">
            <a:spLocks noGrp="1"/>
          </p:cNvSpPr>
          <p:nvPr>
            <p:ph type="title"/>
          </p:nvPr>
        </p:nvSpPr>
        <p:spPr>
          <a:xfrm>
            <a:off x="419100" y="266600"/>
            <a:ext cx="17348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Open Sans"/>
              <a:buNone/>
              <a:defRPr sz="4800" b="1" i="0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sz="4800" b="0" i="0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sz="4800" b="0" i="0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sz="4800" b="0" i="0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sz="4800" b="0" i="0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sz="4800" b="0" i="0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sz="4800" b="0" i="0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sz="4800" b="0" i="0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sz="4800" b="0" i="0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6" name="Google Shape;66;g2f736bcb2f5_0_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45825" y="9318717"/>
            <a:ext cx="1660874" cy="94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2f736bcb2f5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1767" y="9417875"/>
            <a:ext cx="655409" cy="3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2f736bcb2f5_0_18"/>
          <p:cNvSpPr txBox="1"/>
          <p:nvPr/>
        </p:nvSpPr>
        <p:spPr>
          <a:xfrm>
            <a:off x="8379050" y="9725025"/>
            <a:ext cx="1262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I A B</a:t>
            </a:r>
            <a:endParaRPr sz="2000" b="1"/>
          </a:p>
        </p:txBody>
      </p:sp>
      <p:pic>
        <p:nvPicPr>
          <p:cNvPr id="70" name="Google Shape;70;g2f736bcb2f5_0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5694" y="-1"/>
            <a:ext cx="7672305" cy="293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CFA68D-B900-4A5F-ADE9-AB5959C696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301" y="9551825"/>
            <a:ext cx="1942773" cy="613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Alt">
  <p:cSld name="1_Title Only Al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15694" y="-1"/>
            <a:ext cx="7672307" cy="293570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CD"/>
              </a:buClr>
              <a:buSzPts val="4400"/>
              <a:buNone/>
              <a:defRPr sz="6600" i="0" u="none" strike="noStrike" cap="none">
                <a:solidFill>
                  <a:srgbClr val="0058C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55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243ce4347b_1_8"/>
          <p:cNvSpPr txBox="1">
            <a:spLocks noGrp="1"/>
          </p:cNvSpPr>
          <p:nvPr>
            <p:ph type="title"/>
          </p:nvPr>
        </p:nvSpPr>
        <p:spPr>
          <a:xfrm>
            <a:off x="1247775" y="2564607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CD"/>
              </a:buClr>
              <a:buSzPts val="9000"/>
              <a:buNone/>
              <a:defRPr sz="9000" i="0" u="none" strike="noStrike" cap="none">
                <a:solidFill>
                  <a:srgbClr val="0058C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>
            <a:endParaRPr/>
          </a:p>
        </p:txBody>
      </p:sp>
      <p:sp>
        <p:nvSpPr>
          <p:cNvPr id="19" name="Google Shape;19;g2243ce4347b_1_8"/>
          <p:cNvSpPr txBox="1">
            <a:spLocks noGrp="1"/>
          </p:cNvSpPr>
          <p:nvPr>
            <p:ph type="body" idx="1"/>
          </p:nvPr>
        </p:nvSpPr>
        <p:spPr>
          <a:xfrm>
            <a:off x="1247775" y="6884194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243ce4347b_1_1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CD"/>
              </a:buClr>
              <a:buSzPts val="6600"/>
              <a:buNone/>
              <a:defRPr sz="6600" i="0" u="none" strike="noStrike" cap="none">
                <a:solidFill>
                  <a:srgbClr val="0058C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>
            <a:endParaRPr/>
          </a:p>
        </p:txBody>
      </p:sp>
      <p:sp>
        <p:nvSpPr>
          <p:cNvPr id="22" name="Google Shape;22;g2243ce4347b_1_1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457200" marR="0" lvl="0" indent="-495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 Alt">
  <p:cSld name="1_Section Header Al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g2243ce4347b_1_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15694" y="-1"/>
            <a:ext cx="7672307" cy="293570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g2243ce4347b_1_14"/>
          <p:cNvSpPr txBox="1">
            <a:spLocks noGrp="1"/>
          </p:cNvSpPr>
          <p:nvPr>
            <p:ph type="title"/>
          </p:nvPr>
        </p:nvSpPr>
        <p:spPr>
          <a:xfrm>
            <a:off x="1247775" y="2564607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CD"/>
              </a:buClr>
              <a:buSzPts val="9000"/>
              <a:buNone/>
              <a:defRPr sz="9000" i="0" u="none" strike="noStrike" cap="none">
                <a:solidFill>
                  <a:srgbClr val="0058C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>
            <a:endParaRPr/>
          </a:p>
        </p:txBody>
      </p:sp>
      <p:sp>
        <p:nvSpPr>
          <p:cNvPr id="26" name="Google Shape;26;g2243ce4347b_1_14"/>
          <p:cNvSpPr txBox="1">
            <a:spLocks noGrp="1"/>
          </p:cNvSpPr>
          <p:nvPr>
            <p:ph type="body" idx="1"/>
          </p:nvPr>
        </p:nvSpPr>
        <p:spPr>
          <a:xfrm>
            <a:off x="1247775" y="6884194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243ce4347b_1_18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CD"/>
              </a:buClr>
              <a:buSzPts val="9000"/>
              <a:buFont typeface="Montserrat SemiBold"/>
              <a:buNone/>
              <a:defRPr sz="9000" i="0" u="none" strike="noStrike" cap="none">
                <a:solidFill>
                  <a:srgbClr val="0058CD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>
            <a:endParaRPr/>
          </a:p>
        </p:txBody>
      </p:sp>
      <p:sp>
        <p:nvSpPr>
          <p:cNvPr id="29" name="Google Shape;29;g2243ce4347b_1_18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Alt">
  <p:cSld name="1_Title Slide Al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g2243ce4347b_1_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15694" y="-1"/>
            <a:ext cx="7672307" cy="293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g2243ce4347b_1_21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CD"/>
              </a:buClr>
              <a:buSzPts val="9000"/>
              <a:buFont typeface="Montserrat SemiBold"/>
              <a:buNone/>
              <a:defRPr sz="9000" i="0" u="none" strike="noStrike" cap="none">
                <a:solidFill>
                  <a:srgbClr val="0058CD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>
            <a:endParaRPr/>
          </a:p>
        </p:txBody>
      </p:sp>
      <p:sp>
        <p:nvSpPr>
          <p:cNvPr id="33" name="Google Shape;33;g2243ce4347b_1_21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Alt">
  <p:cSld name="Title and Content Al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g2243ce4347b_1_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15694" y="-1"/>
            <a:ext cx="7672307" cy="293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g2243ce4347b_1_2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CD"/>
              </a:buClr>
              <a:buSzPts val="6600"/>
              <a:buNone/>
              <a:defRPr sz="6600" i="0" u="none" strike="noStrike" cap="none">
                <a:solidFill>
                  <a:srgbClr val="0058C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>
            <a:endParaRPr/>
          </a:p>
        </p:txBody>
      </p:sp>
      <p:sp>
        <p:nvSpPr>
          <p:cNvPr id="37" name="Google Shape;37;g2243ce4347b_1_25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457200" marR="0" lvl="0" indent="-495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g2243ce4347b_1_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2243ce4347b_1_29"/>
          <p:cNvSpPr txBox="1">
            <a:spLocks noGrp="1"/>
          </p:cNvSpPr>
          <p:nvPr>
            <p:ph type="title"/>
          </p:nvPr>
        </p:nvSpPr>
        <p:spPr>
          <a:xfrm>
            <a:off x="1247775" y="2564607"/>
            <a:ext cx="15773400" cy="427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 i="0" u="none" strike="noStrike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>
            <a:endParaRPr/>
          </a:p>
        </p:txBody>
      </p:sp>
      <p:sp>
        <p:nvSpPr>
          <p:cNvPr id="41" name="Google Shape;41;g2243ce4347b_1_29"/>
          <p:cNvSpPr txBox="1">
            <a:spLocks noGrp="1"/>
          </p:cNvSpPr>
          <p:nvPr>
            <p:ph type="body" idx="1"/>
          </p:nvPr>
        </p:nvSpPr>
        <p:spPr>
          <a:xfrm>
            <a:off x="1247775" y="6884194"/>
            <a:ext cx="15773400" cy="225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243ce4347b_1_3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CD"/>
              </a:buClr>
              <a:buSzPts val="6600"/>
              <a:buNone/>
              <a:defRPr sz="6600" i="0" u="none" strike="noStrike" cap="none">
                <a:solidFill>
                  <a:srgbClr val="0058C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>
            <a:endParaRPr/>
          </a:p>
        </p:txBody>
      </p:sp>
      <p:sp>
        <p:nvSpPr>
          <p:cNvPr id="44" name="Google Shape;44;g2243ce4347b_1_33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457200" marR="0" lvl="0" indent="-495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243ce4347b_1_33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457200" marR="0" lvl="0" indent="-495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243ce4347b_1_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CD"/>
              </a:buClr>
              <a:buSzPts val="6600"/>
              <a:buFont typeface="Montserrat SemiBold"/>
              <a:buNone/>
              <a:defRPr sz="6600" b="0" i="0" u="none" strike="noStrike" cap="none">
                <a:solidFill>
                  <a:srgbClr val="0058CD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2243ce4347b_1_0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E3C9C-A992-401A-9231-633E93B356E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88920" y="9575013"/>
            <a:ext cx="1801245" cy="569167"/>
          </a:xfrm>
          <a:prstGeom prst="rect">
            <a:avLst/>
          </a:prstGeom>
        </p:spPr>
      </p:pic>
      <p:pic>
        <p:nvPicPr>
          <p:cNvPr id="8" name="Google Shape;66;g2f736bcb2f5_0_18">
            <a:extLst>
              <a:ext uri="{FF2B5EF4-FFF2-40B4-BE49-F238E27FC236}">
                <a16:creationId xmlns:a16="http://schemas.microsoft.com/office/drawing/2014/main" id="{DD6C1814-31D7-4068-89DF-A0F50898D1FB}"/>
              </a:ext>
            </a:extLst>
          </p:cNvPr>
          <p:cNvPicPr preferRelativeResize="0"/>
          <p:nvPr userDrawn="1"/>
        </p:nvPicPr>
        <p:blipFill rotWithShape="1">
          <a:blip r:embed="rId19">
            <a:alphaModFix/>
          </a:blip>
          <a:srcRect/>
          <a:stretch/>
        </p:blipFill>
        <p:spPr>
          <a:xfrm>
            <a:off x="16345825" y="9318717"/>
            <a:ext cx="1660874" cy="94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7;g2f736bcb2f5_0_18">
            <a:extLst>
              <a:ext uri="{FF2B5EF4-FFF2-40B4-BE49-F238E27FC236}">
                <a16:creationId xmlns:a16="http://schemas.microsoft.com/office/drawing/2014/main" id="{89CFDD65-1005-436D-B6D1-B0D513C8B6ED}"/>
              </a:ext>
            </a:extLst>
          </p:cNvPr>
          <p:cNvPicPr preferRelativeResize="0"/>
          <p:nvPr userDrawn="1"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711767" y="9417875"/>
            <a:ext cx="655409" cy="3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8;g2f736bcb2f5_0_18">
            <a:extLst>
              <a:ext uri="{FF2B5EF4-FFF2-40B4-BE49-F238E27FC236}">
                <a16:creationId xmlns:a16="http://schemas.microsoft.com/office/drawing/2014/main" id="{43B6EA98-D7F2-4F8A-A9ED-6C6FE3D17B6D}"/>
              </a:ext>
            </a:extLst>
          </p:cNvPr>
          <p:cNvSpPr txBox="1"/>
          <p:nvPr userDrawn="1"/>
        </p:nvSpPr>
        <p:spPr>
          <a:xfrm>
            <a:off x="8379050" y="9725025"/>
            <a:ext cx="1262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I A B</a:t>
            </a:r>
            <a:endParaRPr sz="2000" b="1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datatracker.ietf.org/wg/green/about/" TargetMode="External"/><Relationship Id="rId4" Type="http://schemas.openxmlformats.org/officeDocument/2006/relationships/hyperlink" Target="https://datatracker.ietf.org/wg/green/ab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emops-workshop-pc@iab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nemopsws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nemops-interest@iab.org" TargetMode="External"/><Relationship Id="rId5" Type="http://schemas.openxmlformats.org/officeDocument/2006/relationships/hyperlink" Target="mailto:nemops-workshop-pc@iab.org" TargetMode="External"/><Relationship Id="rId4" Type="http://schemas.openxmlformats.org/officeDocument/2006/relationships/hyperlink" Target="https://ietf.iad1.qualtrics.com/jfe/form/SV_9vQxBRiZqDntar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etf.iad1.qualtrics.com/jfe/form/SV_9vQxBRiZqDntar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emops-workshop-pc@iab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hyperlink" Target="mailto:nemops-interest@iab.or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ivy/abou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datatracker.ietf.org/doc/rfc3535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43ce4347b_1_55"/>
          <p:cNvSpPr txBox="1">
            <a:spLocks noGrp="1"/>
          </p:cNvSpPr>
          <p:nvPr>
            <p:ph type="subTitle" idx="1"/>
          </p:nvPr>
        </p:nvSpPr>
        <p:spPr>
          <a:xfrm>
            <a:off x="1498600" y="8169375"/>
            <a:ext cx="40674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</a:pPr>
            <a:r>
              <a:rPr lang="en-US"/>
              <a:t>24-OCT-2024</a:t>
            </a:r>
            <a:endParaRPr/>
          </a:p>
        </p:txBody>
      </p:sp>
      <p:sp>
        <p:nvSpPr>
          <p:cNvPr id="76" name="Google Shape;76;g2243ce4347b_1_55"/>
          <p:cNvSpPr/>
          <p:nvPr/>
        </p:nvSpPr>
        <p:spPr>
          <a:xfrm>
            <a:off x="5667725" y="5045575"/>
            <a:ext cx="12087000" cy="25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NEMOPS Workshop Program Committee:</a:t>
            </a:r>
            <a:endParaRPr sz="32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●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IAB Members: Wes Hardaker, Qin Wu, Suresh Krishnan, Dhruv Dhody</a:t>
            </a:r>
            <a:endParaRPr sz="2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●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IE</a:t>
            </a:r>
            <a:r>
              <a:rPr lang="en-US" sz="2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TF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O</a:t>
            </a:r>
            <a:r>
              <a:rPr lang="en-US" sz="2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ps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Area Directors: Mahesh Jethanandani and Warren Kumari</a:t>
            </a:r>
            <a:endParaRPr sz="2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●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NMOP WG Chairs: Med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Boucadair</a:t>
            </a:r>
            <a:r>
              <a:rPr lang="en-US" sz="2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and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b="1" i="0" u="sng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Benoît Claise</a:t>
            </a:r>
            <a:endParaRPr sz="2800" b="1" u="sng" dirty="0">
              <a:solidFill>
                <a:schemeClr val="bg1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●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NETCONF/NETMOD WG Chair: Kent Watsen</a:t>
            </a:r>
            <a:endParaRPr sz="2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g2243ce4347b_1_55"/>
          <p:cNvSpPr txBox="1">
            <a:spLocks noGrp="1"/>
          </p:cNvSpPr>
          <p:nvPr>
            <p:ph type="ctrTitle"/>
          </p:nvPr>
        </p:nvSpPr>
        <p:spPr>
          <a:xfrm>
            <a:off x="1603525" y="1276000"/>
            <a:ext cx="15160500" cy="3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dirty="0"/>
              <a:t>IETF/IAB: NM Workshop 2024</a:t>
            </a:r>
            <a:endParaRPr sz="7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9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US" sz="4900" dirty="0"/>
              <a:t>ext </a:t>
            </a:r>
            <a:r>
              <a:rPr lang="en-US" sz="49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US" sz="4900" dirty="0"/>
              <a:t>ra of Network </a:t>
            </a:r>
            <a:r>
              <a:rPr lang="en-US" sz="49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4900" dirty="0"/>
              <a:t>anagement </a:t>
            </a:r>
            <a:r>
              <a:rPr lang="en-US" sz="49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Op</a:t>
            </a:r>
            <a:r>
              <a:rPr lang="en-US" sz="4900" dirty="0"/>
              <a:t>eration</a:t>
            </a:r>
            <a:r>
              <a:rPr lang="en-US" sz="49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4900" dirty="0"/>
              <a:t> (NEMOPS)</a:t>
            </a:r>
            <a:endParaRPr dirty="0"/>
          </a:p>
        </p:txBody>
      </p:sp>
      <p:pic>
        <p:nvPicPr>
          <p:cNvPr id="78" name="Google Shape;78;g2243ce4347b_1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025" y="5343225"/>
            <a:ext cx="2828925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84D949-D9AE-41AF-B1A8-0012285B2099}"/>
              </a:ext>
            </a:extLst>
          </p:cNvPr>
          <p:cNvSpPr txBox="1"/>
          <p:nvPr/>
        </p:nvSpPr>
        <p:spPr>
          <a:xfrm>
            <a:off x="4708138" y="8351492"/>
            <a:ext cx="143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8123f3b92_1_0"/>
          <p:cNvSpPr txBox="1">
            <a:spLocks noGrp="1"/>
          </p:cNvSpPr>
          <p:nvPr>
            <p:ph type="title"/>
          </p:nvPr>
        </p:nvSpPr>
        <p:spPr>
          <a:xfrm>
            <a:off x="419100" y="266600"/>
            <a:ext cx="17348400" cy="95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Current IETF Network Management Topics</a:t>
            </a:r>
            <a:endParaRPr/>
          </a:p>
        </p:txBody>
      </p:sp>
      <p:sp>
        <p:nvSpPr>
          <p:cNvPr id="235" name="Google Shape;235;g2f8123f3b92_1_0"/>
          <p:cNvSpPr txBox="1"/>
          <p:nvPr/>
        </p:nvSpPr>
        <p:spPr>
          <a:xfrm>
            <a:off x="663725" y="1651000"/>
            <a:ext cx="17348400" cy="795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dk1"/>
                </a:solidFill>
              </a:rPr>
              <a:t>NETCONF (</a:t>
            </a:r>
            <a:r>
              <a:rPr lang="en-US" sz="3400" dirty="0" err="1">
                <a:solidFill>
                  <a:schemeClr val="dk1"/>
                </a:solidFill>
              </a:rPr>
              <a:t>NETwork</a:t>
            </a:r>
            <a:r>
              <a:rPr lang="en-US" sz="3400" dirty="0">
                <a:solidFill>
                  <a:schemeClr val="dk1"/>
                </a:solidFill>
              </a:rPr>
              <a:t> </a:t>
            </a:r>
            <a:r>
              <a:rPr lang="en-US" sz="3400" dirty="0" err="1">
                <a:solidFill>
                  <a:schemeClr val="dk1"/>
                </a:solidFill>
              </a:rPr>
              <a:t>CONFiguration</a:t>
            </a:r>
            <a:r>
              <a:rPr lang="en-US" sz="3400" dirty="0">
                <a:solidFill>
                  <a:schemeClr val="dk1"/>
                </a:solidFill>
              </a:rPr>
              <a:t>) WG</a:t>
            </a:r>
            <a:endParaRPr sz="3400" dirty="0">
              <a:solidFill>
                <a:schemeClr val="dk1"/>
              </a:solidFill>
            </a:endParaRPr>
          </a:p>
          <a:p>
            <a:pPr marL="9144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NETCONF-next, RESTCONF-next, configuration of clients and servers, list pagination, transaction correlation, YANG-push transports (Protocols and YANG models)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dk1"/>
                </a:solidFill>
              </a:rPr>
              <a:t>NETMOD (</a:t>
            </a:r>
            <a:r>
              <a:rPr lang="en-US" sz="3400" dirty="0" err="1">
                <a:solidFill>
                  <a:schemeClr val="dk1"/>
                </a:solidFill>
              </a:rPr>
              <a:t>NETwork</a:t>
            </a:r>
            <a:r>
              <a:rPr lang="en-US" sz="3400" dirty="0">
                <a:solidFill>
                  <a:schemeClr val="dk1"/>
                </a:solidFill>
              </a:rPr>
              <a:t> </a:t>
            </a:r>
            <a:r>
              <a:rPr lang="en-US" sz="3400" dirty="0" err="1">
                <a:solidFill>
                  <a:schemeClr val="dk1"/>
                </a:solidFill>
              </a:rPr>
              <a:t>MODelling</a:t>
            </a:r>
            <a:r>
              <a:rPr lang="en-US" sz="3400" dirty="0">
                <a:solidFill>
                  <a:schemeClr val="dk1"/>
                </a:solidFill>
              </a:rPr>
              <a:t>) WG</a:t>
            </a:r>
            <a:endParaRPr sz="3400" dirty="0">
              <a:solidFill>
                <a:schemeClr val="dk1"/>
              </a:solidFill>
            </a:endParaRPr>
          </a:p>
          <a:p>
            <a:pPr marL="9144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YANG-next, YANG versioning, system configuration, data immutability (Language and YANG models)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dk1"/>
                </a:solidFill>
              </a:rPr>
              <a:t>NMOP (Network Management Operations) WG</a:t>
            </a:r>
            <a:endParaRPr sz="3400" dirty="0">
              <a:solidFill>
                <a:schemeClr val="dk1"/>
              </a:solidFill>
            </a:endParaRPr>
          </a:p>
          <a:p>
            <a:pPr marL="914400" lvl="0" indent="-406400">
              <a:lnSpc>
                <a:spcPct val="115000"/>
              </a:lnSpc>
              <a:buClr>
                <a:schemeClr val="dk1"/>
              </a:buClr>
              <a:buSzPts val="28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YANG-push integration </a:t>
            </a:r>
            <a:r>
              <a:rPr lang="en-US" sz="2800" dirty="0"/>
              <a:t>with Apache Kafka &amp; time series databases</a:t>
            </a:r>
            <a:r>
              <a:rPr lang="en-US" sz="2800" dirty="0">
                <a:solidFill>
                  <a:schemeClr val="dk1"/>
                </a:solidFill>
              </a:rPr>
              <a:t>, anomaly detection and incident management, digital map modelling</a:t>
            </a:r>
            <a:endParaRPr lang="fr-FR" sz="3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400" dirty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</a:pPr>
            <a:r>
              <a:rPr lang="en-US" sz="3400" dirty="0">
                <a:solidFill>
                  <a:schemeClr val="dk1"/>
                </a:solidFill>
              </a:rPr>
              <a:t>Network Inventory (IVY) WG</a:t>
            </a:r>
          </a:p>
          <a:p>
            <a:pPr marL="914400" lvl="0" indent="-406400">
              <a:lnSpc>
                <a:spcPct val="115000"/>
              </a:lnSpc>
              <a:buClr>
                <a:schemeClr val="dk1"/>
              </a:buClr>
              <a:buSzPts val="28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Hardware &amp; software components, physical location, etc. correlating with existing IETF models (</a:t>
            </a:r>
            <a:r>
              <a:rPr lang="en-US" sz="2800" dirty="0" err="1">
                <a:solidFill>
                  <a:schemeClr val="dk1"/>
                </a:solidFill>
              </a:rPr>
              <a:t>topolopy</a:t>
            </a:r>
            <a:r>
              <a:rPr lang="en-US" sz="2800" dirty="0">
                <a:solidFill>
                  <a:schemeClr val="dk1"/>
                </a:solidFill>
              </a:rPr>
              <a:t>, service attachment points)</a:t>
            </a:r>
            <a:endParaRPr lang="en-US" sz="3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8123f3b92_1_0"/>
          <p:cNvSpPr txBox="1">
            <a:spLocks noGrp="1"/>
          </p:cNvSpPr>
          <p:nvPr>
            <p:ph type="title"/>
          </p:nvPr>
        </p:nvSpPr>
        <p:spPr>
          <a:xfrm>
            <a:off x="419100" y="266600"/>
            <a:ext cx="17348400" cy="95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Getting Ready for Energy-Efficient Network (GREEN) </a:t>
            </a:r>
            <a:endParaRPr dirty="0"/>
          </a:p>
        </p:txBody>
      </p:sp>
      <p:sp>
        <p:nvSpPr>
          <p:cNvPr id="235" name="Google Shape;235;g2f8123f3b92_1_0"/>
          <p:cNvSpPr txBox="1"/>
          <p:nvPr/>
        </p:nvSpPr>
        <p:spPr>
          <a:xfrm>
            <a:off x="939600" y="1059329"/>
            <a:ext cx="17348400" cy="161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400" dirty="0">
                <a:solidFill>
                  <a:schemeClr val="dk1"/>
                </a:solidFill>
              </a:rPr>
              <a:t>Brand new Working Group (First meeting </a:t>
            </a:r>
            <a:r>
              <a:rPr lang="fr-FR" sz="3400" dirty="0" err="1">
                <a:solidFill>
                  <a:schemeClr val="dk1"/>
                </a:solidFill>
              </a:rPr>
              <a:t>next</a:t>
            </a:r>
            <a:r>
              <a:rPr lang="fr-FR" sz="3400" dirty="0">
                <a:solidFill>
                  <a:schemeClr val="dk1"/>
                </a:solidFill>
              </a:rPr>
              <a:t> </a:t>
            </a:r>
            <a:r>
              <a:rPr lang="fr-FR" sz="3400" dirty="0" err="1">
                <a:solidFill>
                  <a:schemeClr val="dk1"/>
                </a:solidFill>
              </a:rPr>
              <a:t>week</a:t>
            </a:r>
            <a:r>
              <a:rPr lang="fr-FR" sz="3400" dirty="0">
                <a:solidFill>
                  <a:schemeClr val="dk1"/>
                </a:solidFill>
              </a:rPr>
              <a:t>, @IETF in Dublin)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400" dirty="0">
              <a:solidFill>
                <a:schemeClr val="dk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E87AF7-C9E4-44E0-905B-B01FE98E7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8" y="2225049"/>
            <a:ext cx="18029544" cy="58369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102C2D-74C5-4387-ABB9-9967020F916F}"/>
              </a:ext>
            </a:extLst>
          </p:cNvPr>
          <p:cNvSpPr/>
          <p:nvPr/>
        </p:nvSpPr>
        <p:spPr>
          <a:xfrm>
            <a:off x="939600" y="8449989"/>
            <a:ext cx="789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dk1"/>
                </a:solidFill>
                <a:hlinkClick r:id="rId4"/>
              </a:rPr>
              <a:t>https://datatracker.ietf.org/wg/green/abo</a:t>
            </a:r>
            <a:r>
              <a:rPr lang="fr-FR" sz="3200" dirty="0">
                <a:solidFill>
                  <a:schemeClr val="dk1"/>
                </a:solidFill>
                <a:hlinkClick r:id="rId5"/>
              </a:rPr>
              <a:t>ut/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083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3"/>
          <p:cNvPicPr preferRelativeResize="0"/>
          <p:nvPr/>
        </p:nvPicPr>
        <p:blipFill rotWithShape="1">
          <a:blip r:embed="rId3">
            <a:alphaModFix/>
          </a:blip>
          <a:srcRect l="7243" t="22527" r="8730" b="17717"/>
          <a:stretch/>
        </p:blipFill>
        <p:spPr>
          <a:xfrm>
            <a:off x="1400325" y="2165000"/>
            <a:ext cx="15367000" cy="61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3"/>
          <p:cNvSpPr txBox="1"/>
          <p:nvPr/>
        </p:nvSpPr>
        <p:spPr>
          <a:xfrm>
            <a:off x="2213125" y="3029700"/>
            <a:ext cx="13666800" cy="4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1">
                <a:solidFill>
                  <a:schemeClr val="lt1"/>
                </a:solidFill>
              </a:rPr>
              <a:t>IAB / IETF </a:t>
            </a:r>
            <a:r>
              <a:rPr lang="en-US" sz="6800" b="1" i="0" u="none" strike="noStrike" cap="none">
                <a:solidFill>
                  <a:schemeClr val="lt1"/>
                </a:solidFill>
              </a:rPr>
              <a:t>NM Workshop 2024</a:t>
            </a:r>
            <a:br>
              <a:rPr lang="en-US" sz="6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200" b="1" i="0" u="none" strike="noStrike" cap="none">
                <a:solidFill>
                  <a:schemeClr val="lt1"/>
                </a:solidFill>
              </a:rPr>
              <a:t>N</a:t>
            </a:r>
            <a:r>
              <a:rPr lang="en-US"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 </a:t>
            </a:r>
            <a:r>
              <a:rPr lang="en-US" sz="5200" b="1" i="0" u="none" strike="noStrike" cap="none">
                <a:solidFill>
                  <a:schemeClr val="lt1"/>
                </a:solidFill>
              </a:rPr>
              <a:t>E</a:t>
            </a:r>
            <a:r>
              <a:rPr lang="en-US"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 of Network </a:t>
            </a:r>
            <a:r>
              <a:rPr lang="en-US" sz="5200" b="1" i="0" u="none" strike="noStrike" cap="none">
                <a:solidFill>
                  <a:schemeClr val="lt1"/>
                </a:solidFill>
              </a:rPr>
              <a:t>M</a:t>
            </a:r>
            <a:r>
              <a:rPr lang="en-US"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anagement </a:t>
            </a:r>
            <a:r>
              <a:rPr lang="en-US" sz="5200" b="1" i="0" u="none" strike="noStrike" cap="none">
                <a:solidFill>
                  <a:schemeClr val="lt1"/>
                </a:solidFill>
              </a:rPr>
              <a:t>Op</a:t>
            </a:r>
            <a:r>
              <a:rPr lang="en-US"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eration</a:t>
            </a:r>
            <a:r>
              <a:rPr lang="en-US" sz="5200" b="1" i="0" u="none" strike="noStrike" cap="none">
                <a:solidFill>
                  <a:schemeClr val="lt1"/>
                </a:solidFill>
              </a:rPr>
              <a:t>s</a:t>
            </a:r>
            <a:r>
              <a:rPr lang="en-US"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(NEMOPS)</a:t>
            </a:r>
            <a:endParaRPr sz="5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</a:rPr>
              <a:t>December 3-5</a:t>
            </a:r>
            <a:endParaRPr sz="4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</a:rPr>
              <a:t>Virtual Online</a:t>
            </a:r>
            <a:endParaRPr sz="5200">
              <a:solidFill>
                <a:schemeClr val="lt1"/>
              </a:solidFill>
            </a:endParaRPr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/>
          </p:nvPr>
        </p:nvSpPr>
        <p:spPr>
          <a:xfrm>
            <a:off x="419100" y="342800"/>
            <a:ext cx="17348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600" dirty="0"/>
              <a:t>22 Years Later, It Is Time To Review Where We Are (Again) </a:t>
            </a:r>
            <a:endParaRPr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"/>
          <p:cNvSpPr txBox="1">
            <a:spLocks noGrp="1"/>
          </p:cNvSpPr>
          <p:nvPr>
            <p:ph type="title"/>
          </p:nvPr>
        </p:nvSpPr>
        <p:spPr>
          <a:xfrm>
            <a:off x="419100" y="266600"/>
            <a:ext cx="17348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-US"/>
              <a:t>Objectives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99" name="Google Shape;299;p14"/>
          <p:cNvSpPr txBox="1"/>
          <p:nvPr/>
        </p:nvSpPr>
        <p:spPr>
          <a:xfrm>
            <a:off x="770893" y="1357164"/>
            <a:ext cx="16746213" cy="769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84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</a:pPr>
            <a:r>
              <a:rPr lang="en-US" sz="3800" b="1" i="1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Review the outcomes</a:t>
            </a:r>
            <a:r>
              <a:rPr lang="en-US" sz="3800" b="1" i="1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results of the 2002 workshop (e.g., current deployments, state of the art) and </a:t>
            </a:r>
            <a:r>
              <a:rPr lang="en-US" sz="3800" b="1" i="1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identify any operational barriers</a:t>
            </a:r>
            <a:r>
              <a:rPr lang="en-US" sz="3800" b="1" i="1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prevent these technologies from being widely implemented (limitations, hurdles).</a:t>
            </a:r>
            <a:endParaRPr sz="3800" dirty="0"/>
          </a:p>
          <a:p>
            <a:pPr marL="571500" marR="0" lvl="0" indent="-584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</a:pPr>
            <a:r>
              <a:rPr lang="en-US" sz="3800" b="1" i="1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Explore new requirements</a:t>
            </a:r>
            <a:r>
              <a:rPr lang="en-US" sz="3800" b="1" i="1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future network management operations in a collaborative manner with the industry, network operators, and protocol engineers.</a:t>
            </a:r>
          </a:p>
          <a:p>
            <a:pPr marL="571500" marR="0" lvl="0" indent="-584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</a:pPr>
            <a:endParaRPr lang="en-US" sz="3800" dirty="0"/>
          </a:p>
          <a:p>
            <a:pPr marL="571500" marR="0" lvl="0" indent="-584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</a:pPr>
            <a:endParaRPr lang="en-US" sz="3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84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</a:pPr>
            <a:endParaRPr lang="en-US" sz="3800" dirty="0"/>
          </a:p>
          <a:p>
            <a:pPr marL="571500" marR="0" lvl="0" indent="-584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</a:pPr>
            <a:endParaRPr lang="en-US" sz="3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</a:pPr>
            <a:endParaRPr lang="en-US" sz="3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84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</a:pPr>
            <a:r>
              <a:rPr lang="en-US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a </a:t>
            </a:r>
            <a:r>
              <a:rPr lang="en-US" sz="3800" b="1" i="1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plan of action and recommendations</a:t>
            </a:r>
            <a:r>
              <a:rPr lang="en-US" sz="3800" b="1" i="1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IETF.</a:t>
            </a:r>
            <a:endParaRPr sz="3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BFE100-A45D-4473-A6FE-95E43B6CE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11" y="5143500"/>
            <a:ext cx="14109700" cy="29279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419100" y="266600"/>
            <a:ext cx="17348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-US">
                <a:solidFill>
                  <a:schemeClr val="accent1"/>
                </a:solidFill>
              </a:rPr>
              <a:t>How to Participate with </a:t>
            </a:r>
            <a:r>
              <a:rPr lang="en-US"/>
              <a:t>NEMOPS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06" name="Google Shape;306;p16"/>
          <p:cNvSpPr txBox="1"/>
          <p:nvPr/>
        </p:nvSpPr>
        <p:spPr>
          <a:xfrm>
            <a:off x="2477400" y="1515915"/>
            <a:ext cx="12678600" cy="77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</a:rPr>
              <a:t>To participate in the Workshop (online call)</a:t>
            </a:r>
            <a:endParaRPr sz="4000" dirty="0">
              <a:solidFill>
                <a:schemeClr val="dk1"/>
              </a:solidFill>
            </a:endParaRPr>
          </a:p>
          <a:p>
            <a:pPr marL="914400" lvl="1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500" dirty="0">
                <a:solidFill>
                  <a:schemeClr val="dk1"/>
                </a:solidFill>
              </a:rPr>
              <a:t>Submit a short "position paper" or “expression of interest” to </a:t>
            </a:r>
            <a:r>
              <a:rPr lang="en-US" sz="35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nemops-workshop-pc@iab.org</a:t>
            </a:r>
            <a:endParaRPr lang="en-US" sz="3500" u="sng" dirty="0">
              <a:solidFill>
                <a:schemeClr val="dk1"/>
              </a:solidFill>
            </a:endParaRPr>
          </a:p>
          <a:p>
            <a:pPr marL="914400" lvl="1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fr-FR" sz="3500" dirty="0">
                <a:solidFill>
                  <a:schemeClr val="dk1"/>
                </a:solidFill>
              </a:rPr>
              <a:t>Deadline: </a:t>
            </a:r>
            <a:r>
              <a:rPr lang="fr-FR" sz="3500" dirty="0" err="1">
                <a:solidFill>
                  <a:schemeClr val="dk1"/>
                </a:solidFill>
              </a:rPr>
              <a:t>November</a:t>
            </a:r>
            <a:r>
              <a:rPr lang="fr-FR" sz="3500" dirty="0">
                <a:solidFill>
                  <a:schemeClr val="dk1"/>
                </a:solidFill>
              </a:rPr>
              <a:t> 17th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Submit the online NEMOPS survey (online).</a:t>
            </a:r>
            <a:endParaRPr sz="4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</a:rPr>
              <a:t>Speak with NEMOPS program committee members at various operator community events including this one. (onsite) </a:t>
            </a:r>
            <a:r>
              <a:rPr lang="en-US" sz="4000" dirty="0">
                <a:solidFill>
                  <a:srgbClr val="FF0000"/>
                </a:solidFill>
              </a:rPr>
              <a:t>=&gt; Benoit Claise and </a:t>
            </a:r>
            <a:r>
              <a:rPr lang="en-US" sz="4000" dirty="0" err="1">
                <a:solidFill>
                  <a:srgbClr val="FF0000"/>
                </a:solidFill>
              </a:rPr>
              <a:t>Mirja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Kuehlewind</a:t>
            </a:r>
            <a:r>
              <a:rPr lang="en-US" sz="4000" dirty="0">
                <a:solidFill>
                  <a:srgbClr val="FF0000"/>
                </a:solidFill>
              </a:rPr>
              <a:t> here during the entire week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/>
              <a:t>Recording of the workshop will be made available.</a:t>
            </a:r>
            <a:endParaRPr sz="3500" dirty="0"/>
          </a:p>
        </p:txBody>
      </p:sp>
      <p:sp>
        <p:nvSpPr>
          <p:cNvPr id="309" name="Google Shape;309;p16"/>
          <p:cNvSpPr txBox="1"/>
          <p:nvPr/>
        </p:nvSpPr>
        <p:spPr>
          <a:xfrm>
            <a:off x="15623100" y="5146000"/>
            <a:ext cx="2308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Survey</a:t>
            </a:r>
            <a:endParaRPr sz="3000"/>
          </a:p>
        </p:txBody>
      </p:sp>
      <p:cxnSp>
        <p:nvCxnSpPr>
          <p:cNvPr id="310" name="Google Shape;310;p16"/>
          <p:cNvCxnSpPr>
            <a:cxnSpLocks/>
            <a:stCxn id="311" idx="0"/>
          </p:cNvCxnSpPr>
          <p:nvPr/>
        </p:nvCxnSpPr>
        <p:spPr>
          <a:xfrm flipV="1">
            <a:off x="1094700" y="1672046"/>
            <a:ext cx="0" cy="5317238"/>
          </a:xfrm>
          <a:prstGeom prst="straightConnector1">
            <a:avLst/>
          </a:prstGeom>
          <a:noFill/>
          <a:ln w="889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1" name="Google Shape;311;p16"/>
          <p:cNvSpPr txBox="1"/>
          <p:nvPr/>
        </p:nvSpPr>
        <p:spPr>
          <a:xfrm>
            <a:off x="-59400" y="6989284"/>
            <a:ext cx="2308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Time /</a:t>
            </a:r>
            <a:endParaRPr sz="21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Commitment</a:t>
            </a:r>
            <a:endParaRPr sz="21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4D08E-4D19-4B86-B3C4-83074D4E8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0600" y="3241497"/>
            <a:ext cx="1918825" cy="18712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f6cc5fe4c3_0_16"/>
          <p:cNvSpPr txBox="1">
            <a:spLocks noGrp="1"/>
          </p:cNvSpPr>
          <p:nvPr>
            <p:ph type="title"/>
          </p:nvPr>
        </p:nvSpPr>
        <p:spPr>
          <a:xfrm>
            <a:off x="419100" y="266600"/>
            <a:ext cx="17348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-US" sz="6000"/>
              <a:t>Thank You   (Q&amp;A)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319" name="Google Shape;319;g2f6cc5fe4c3_0_16"/>
          <p:cNvSpPr txBox="1"/>
          <p:nvPr/>
        </p:nvSpPr>
        <p:spPr>
          <a:xfrm>
            <a:off x="469900" y="1924950"/>
            <a:ext cx="1091250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>
                <a:solidFill>
                  <a:srgbClr val="000000"/>
                </a:solidFill>
              </a:rPr>
              <a:t>NEMOPS </a:t>
            </a:r>
            <a:r>
              <a:rPr lang="en-US" sz="3600" dirty="0"/>
              <a:t>W</a:t>
            </a:r>
            <a:r>
              <a:rPr lang="en-US" sz="3600" i="0" u="none" strike="noStrike" cap="none" dirty="0">
                <a:solidFill>
                  <a:srgbClr val="000000"/>
                </a:solidFill>
              </a:rPr>
              <a:t>orkshop </a:t>
            </a:r>
            <a:r>
              <a:rPr lang="en-US" sz="3600" dirty="0"/>
              <a:t>P</a:t>
            </a:r>
            <a:r>
              <a:rPr lang="en-US" sz="3600" i="0" u="none" strike="noStrike" cap="none" dirty="0">
                <a:solidFill>
                  <a:srgbClr val="000000"/>
                </a:solidFill>
              </a:rPr>
              <a:t>age: </a:t>
            </a:r>
            <a:endParaRPr sz="3600" i="0" u="none" strike="noStrike" cap="none" dirty="0">
              <a:solidFill>
                <a:srgbClr val="000000"/>
              </a:solidFill>
            </a:endParaRPr>
          </a:p>
          <a:p>
            <a:pPr marL="914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https://datatracker.ietf.org/group/nemopsws</a:t>
            </a:r>
            <a:endParaRPr lang="en-US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</a:pPr>
            <a:r>
              <a:rPr lang="en-US" sz="3600" dirty="0"/>
              <a:t>Survey: </a:t>
            </a:r>
            <a:r>
              <a:rPr lang="en-US" altLang="en-US" sz="2400" dirty="0">
                <a:solidFill>
                  <a:schemeClr val="tx1"/>
                </a:solidFill>
                <a:latin typeface="Arial Unicode MS"/>
                <a:hlinkClick r:id="rId4"/>
              </a:rPr>
              <a:t>https://ietf.iad1.qualtrics.com/jfe/form/SV_9vQxBRiZqDntarc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endParaRPr lang="en-US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Feel free to contact </a:t>
            </a:r>
            <a:r>
              <a:rPr lang="en-US" sz="3600" dirty="0"/>
              <a:t>the program committee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any further questions: </a:t>
            </a:r>
            <a:r>
              <a:rPr lang="en-US" sz="3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nemops-workshop-pc@iab.org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need your voice!  Join the mailing list: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 u="sng" dirty="0">
                <a:hlinkClick r:id="rId6"/>
              </a:rPr>
              <a:t>nemops-interest@iab.org</a:t>
            </a:r>
            <a:endParaRPr sz="36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consider attending the workshop!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2f6cc5fe4c3_0_16"/>
          <p:cNvSpPr txBox="1"/>
          <p:nvPr/>
        </p:nvSpPr>
        <p:spPr>
          <a:xfrm>
            <a:off x="13743750" y="7676800"/>
            <a:ext cx="2308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Survey</a:t>
            </a:r>
            <a:endParaRPr sz="3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490936-883B-4B86-8E51-F3D3ACAC18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06104" y="2435235"/>
            <a:ext cx="5374722" cy="52415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"/>
          <p:cNvSpPr txBox="1"/>
          <p:nvPr/>
        </p:nvSpPr>
        <p:spPr>
          <a:xfrm>
            <a:off x="4682286" y="3081539"/>
            <a:ext cx="8616605" cy="243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Survey Question Examples</a:t>
            </a:r>
            <a:endParaRPr sz="6600" b="1" i="0" u="none" strike="noStrike" cap="none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26" name="Google Shape;326;p19"/>
          <p:cNvGrpSpPr/>
          <p:nvPr/>
        </p:nvGrpSpPr>
        <p:grpSpPr>
          <a:xfrm>
            <a:off x="4628312" y="2949738"/>
            <a:ext cx="685800" cy="685800"/>
            <a:chOff x="6324600" y="4114799"/>
            <a:chExt cx="685800" cy="685800"/>
          </a:xfrm>
        </p:grpSpPr>
        <p:cxnSp>
          <p:nvCxnSpPr>
            <p:cNvPr id="327" name="Google Shape;327;p19"/>
            <p:cNvCxnSpPr/>
            <p:nvPr/>
          </p:nvCxnSpPr>
          <p:spPr>
            <a:xfrm rot="10800000">
              <a:off x="6324600" y="4114799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328" name="Google Shape;328;p19"/>
            <p:cNvCxnSpPr/>
            <p:nvPr/>
          </p:nvCxnSpPr>
          <p:spPr>
            <a:xfrm>
              <a:off x="6324600" y="4114799"/>
              <a:ext cx="685800" cy="0"/>
            </a:xfrm>
            <a:prstGeom prst="straightConnector1">
              <a:avLst/>
            </a:prstGeom>
            <a:noFill/>
            <a:ln w="38100" cap="sq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  <p:grpSp>
        <p:nvGrpSpPr>
          <p:cNvPr id="329" name="Google Shape;329;p19"/>
          <p:cNvGrpSpPr/>
          <p:nvPr/>
        </p:nvGrpSpPr>
        <p:grpSpPr>
          <a:xfrm rot="10800000">
            <a:off x="12344231" y="4517854"/>
            <a:ext cx="685800" cy="685800"/>
            <a:chOff x="6324600" y="4114799"/>
            <a:chExt cx="685800" cy="685800"/>
          </a:xfrm>
        </p:grpSpPr>
        <p:cxnSp>
          <p:nvCxnSpPr>
            <p:cNvPr id="330" name="Google Shape;330;p19"/>
            <p:cNvCxnSpPr/>
            <p:nvPr/>
          </p:nvCxnSpPr>
          <p:spPr>
            <a:xfrm rot="10800000">
              <a:off x="6324600" y="4114799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331" name="Google Shape;331;p19"/>
            <p:cNvCxnSpPr/>
            <p:nvPr/>
          </p:nvCxnSpPr>
          <p:spPr>
            <a:xfrm>
              <a:off x="6324600" y="4114799"/>
              <a:ext cx="685800" cy="0"/>
            </a:xfrm>
            <a:prstGeom prst="straightConnector1">
              <a:avLst/>
            </a:prstGeom>
            <a:noFill/>
            <a:ln w="38100" cap="sq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24748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>
            <a:spLocks noGrp="1"/>
          </p:cNvSpPr>
          <p:nvPr>
            <p:ph type="title"/>
          </p:nvPr>
        </p:nvSpPr>
        <p:spPr>
          <a:xfrm>
            <a:off x="1152797" y="300408"/>
            <a:ext cx="15773400" cy="198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r>
              <a:rPr lang="en" dirty="0"/>
              <a:t>Context: Configuration</a:t>
            </a:r>
            <a:endParaRPr dirty="0"/>
          </a:p>
        </p:txBody>
      </p:sp>
      <p:sp>
        <p:nvSpPr>
          <p:cNvPr id="112" name="Google Shape;112;p11"/>
          <p:cNvSpPr txBox="1">
            <a:spLocks noGrp="1"/>
          </p:cNvSpPr>
          <p:nvPr>
            <p:ph type="body" idx="4294967295"/>
          </p:nvPr>
        </p:nvSpPr>
        <p:spPr>
          <a:xfrm>
            <a:off x="1035232" y="2235792"/>
            <a:ext cx="15773400" cy="7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685800" indent="-609600">
              <a:buSzPts val="2800"/>
            </a:pPr>
            <a:r>
              <a:rPr lang="en" dirty="0"/>
              <a:t>What tools do you use for configuration management?  What protocols do those tools use? Which issues did you encounter with those? </a:t>
            </a:r>
            <a:endParaRPr dirty="0"/>
          </a:p>
          <a:p>
            <a:pPr marL="1371600" lvl="1" indent="-609600">
              <a:spcBef>
                <a:spcPts val="1500"/>
              </a:spcBef>
              <a:buSzPts val="2800"/>
            </a:pPr>
            <a:r>
              <a:rPr lang="en" dirty="0"/>
              <a:t>Tools examples: Please provide the name of specific open-source, vendor-supplied, in-house developed, and/or proprietary tools you use (e.g., Ansible, MG Soft, CLI, etc.).</a:t>
            </a:r>
            <a:endParaRPr dirty="0"/>
          </a:p>
          <a:p>
            <a:pPr marL="1371600" lvl="1" indent="-609600">
              <a:spcBef>
                <a:spcPts val="1500"/>
              </a:spcBef>
              <a:buSzPts val="2800"/>
            </a:pPr>
            <a:r>
              <a:rPr lang="en" dirty="0"/>
              <a:t>API/Protocol examples: Please provide the name of specific APIs and/or protocols those tools use. (e.g., libyang, SNMP, NETCONF, RESTCONF, gNMI)</a:t>
            </a:r>
            <a:endParaRPr dirty="0"/>
          </a:p>
          <a:p>
            <a:pPr marL="685800" indent="-609600">
              <a:buSzPts val="2800"/>
            </a:pPr>
            <a:r>
              <a:rPr lang="en" dirty="0"/>
              <a:t>What requirements &amp; recommendations for network configuration management do you have for the IETF?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>
            <a:spLocks noGrp="1"/>
          </p:cNvSpPr>
          <p:nvPr>
            <p:ph type="title"/>
          </p:nvPr>
        </p:nvSpPr>
        <p:spPr>
          <a:xfrm>
            <a:off x="1035231" y="51300"/>
            <a:ext cx="15773400" cy="198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r>
              <a:rPr lang="en" dirty="0"/>
              <a:t>Context: Monitoring</a:t>
            </a:r>
            <a:endParaRPr dirty="0"/>
          </a:p>
        </p:txBody>
      </p:sp>
      <p:sp>
        <p:nvSpPr>
          <p:cNvPr id="118" name="Google Shape;118;p10"/>
          <p:cNvSpPr txBox="1">
            <a:spLocks noGrp="1"/>
          </p:cNvSpPr>
          <p:nvPr>
            <p:ph type="body" idx="4294967295"/>
          </p:nvPr>
        </p:nvSpPr>
        <p:spPr>
          <a:xfrm>
            <a:off x="1126671" y="2039850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571500" indent="-571500"/>
            <a:r>
              <a:rPr lang="en" dirty="0"/>
              <a:t>What tools do you use for network monitoring?  What protocols do those tools use? Do you use streaming telemetry? Which issues did you encounter with those? </a:t>
            </a:r>
            <a:endParaRPr dirty="0"/>
          </a:p>
          <a:p>
            <a:pPr marL="1371600" lvl="1" indent="-609600">
              <a:spcBef>
                <a:spcPts val="1500"/>
              </a:spcBef>
              <a:buSzPts val="2800"/>
            </a:pPr>
            <a:r>
              <a:rPr lang="en" dirty="0"/>
              <a:t>Tools examples: Please provide the name of specific open-source, vendor-supplied, in-house developed, and/or proprietary tools you use (e.g., Nagios, Prometheus, Kentik, etc.)</a:t>
            </a:r>
            <a:endParaRPr dirty="0"/>
          </a:p>
          <a:p>
            <a:pPr marL="1371600" lvl="1" indent="-609600">
              <a:spcBef>
                <a:spcPts val="1500"/>
              </a:spcBef>
              <a:buSzPts val="2800"/>
            </a:pPr>
            <a:r>
              <a:rPr lang="en" dirty="0"/>
              <a:t>API/Protocol examples: Please provide the name of specific APIs and/or protocols those tools use. (e.g., Syslog, SNMP, </a:t>
            </a:r>
            <a:r>
              <a:rPr lang="en" dirty="0">
                <a:solidFill>
                  <a:srgbClr val="212529"/>
                </a:solidFill>
              </a:rPr>
              <a:t>BMP, IPFIX, YANG-Push, GNMI</a:t>
            </a:r>
            <a:r>
              <a:rPr lang="en" dirty="0"/>
              <a:t>)</a:t>
            </a:r>
            <a:endParaRPr dirty="0"/>
          </a:p>
          <a:p>
            <a:pPr marL="647700" indent="-571500">
              <a:buSzPts val="2800"/>
            </a:pPr>
            <a:r>
              <a:rPr lang="en" dirty="0"/>
              <a:t>What requirements &amp; recommendations for network monitoring do you have for the IETF?</a:t>
            </a:r>
            <a:endParaRPr dirty="0"/>
          </a:p>
          <a:p>
            <a:pPr marL="685800" indent="-342900">
              <a:buNone/>
            </a:pPr>
            <a:endParaRPr dirty="0"/>
          </a:p>
          <a:p>
            <a:pPr marL="685800" indent="-342900">
              <a:buNone/>
            </a:pPr>
            <a:endParaRPr dirty="0"/>
          </a:p>
          <a:p>
            <a:pPr marL="685800" indent="-609600">
              <a:buSzPts val="2800"/>
            </a:pPr>
            <a:endParaRPr dirty="0"/>
          </a:p>
          <a:p>
            <a:pPr marL="685800" indent="-342900">
              <a:buSzPts val="2800"/>
              <a:buNone/>
            </a:pPr>
            <a:endParaRPr dirty="0"/>
          </a:p>
          <a:p>
            <a:pPr marL="685800" indent="-342900"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2d7561ae6_0_13"/>
          <p:cNvSpPr txBox="1">
            <a:spLocks noGrp="1"/>
          </p:cNvSpPr>
          <p:nvPr>
            <p:ph type="title"/>
          </p:nvPr>
        </p:nvSpPr>
        <p:spPr>
          <a:xfrm>
            <a:off x="1100546" y="181928"/>
            <a:ext cx="15773400" cy="198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r>
              <a:rPr lang="en" dirty="0"/>
              <a:t>Context: Others</a:t>
            </a:r>
            <a:endParaRPr dirty="0"/>
          </a:p>
        </p:txBody>
      </p:sp>
      <p:sp>
        <p:nvSpPr>
          <p:cNvPr id="124" name="Google Shape;124;g302d7561ae6_0_13"/>
          <p:cNvSpPr txBox="1">
            <a:spLocks noGrp="1"/>
          </p:cNvSpPr>
          <p:nvPr>
            <p:ph type="body" idx="4294967295"/>
          </p:nvPr>
        </p:nvSpPr>
        <p:spPr>
          <a:xfrm>
            <a:off x="1257300" y="20790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571500" indent="-571500">
              <a:lnSpc>
                <a:spcPct val="115000"/>
              </a:lnSpc>
              <a:spcBef>
                <a:spcPts val="0"/>
              </a:spcBef>
            </a:pPr>
            <a:r>
              <a:rPr lang="en" dirty="0"/>
              <a:t>Apart from tools already mentioned, are there any other network management tools (and underlying protocols) do you use today? Which issues did you encounter with those?</a:t>
            </a:r>
            <a:endParaRPr dirty="0"/>
          </a:p>
          <a:p>
            <a:pPr marL="76200" indent="0">
              <a:lnSpc>
                <a:spcPct val="115000"/>
              </a:lnSpc>
              <a:spcBef>
                <a:spcPts val="0"/>
              </a:spcBef>
              <a:buSzPts val="2800"/>
              <a:buNone/>
            </a:pPr>
            <a:r>
              <a:rPr lang="en" dirty="0"/>
              <a:t>	Examples - Automation, Visualisation, Security   </a:t>
            </a:r>
          </a:p>
          <a:p>
            <a:pPr marL="76200" indent="0">
              <a:lnSpc>
                <a:spcPct val="115000"/>
              </a:lnSpc>
              <a:spcBef>
                <a:spcPts val="0"/>
              </a:spcBef>
              <a:buSzPts val="2800"/>
              <a:buNone/>
            </a:pPr>
            <a:r>
              <a:rPr lang="en" dirty="0"/>
              <a:t>      Management, Audit &amp; Accounting etc. (Feel free to </a:t>
            </a:r>
          </a:p>
          <a:p>
            <a:pPr marL="76200" indent="0">
              <a:lnSpc>
                <a:spcPct val="115000"/>
              </a:lnSpc>
              <a:spcBef>
                <a:spcPts val="0"/>
              </a:spcBef>
              <a:buSzPts val="2800"/>
              <a:buNone/>
            </a:pPr>
            <a:r>
              <a:rPr lang="en" dirty="0"/>
              <a:t>      name the tools)</a:t>
            </a:r>
            <a:endParaRPr dirty="0"/>
          </a:p>
          <a:p>
            <a:pPr marL="571500" indent="-571500"/>
            <a:r>
              <a:rPr lang="en" dirty="0"/>
              <a:t>Any other requirements &amp; recommendations for network management do you have for the IETF?</a:t>
            </a:r>
            <a:endParaRPr dirty="0"/>
          </a:p>
          <a:p>
            <a:pPr marL="685800" indent="-342900">
              <a:buSzPts val="2800"/>
              <a:buNone/>
            </a:pPr>
            <a:endParaRPr dirty="0"/>
          </a:p>
          <a:p>
            <a:pPr marL="685800" indent="-342900"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441471da7_0_384"/>
          <p:cNvSpPr/>
          <p:nvPr/>
        </p:nvSpPr>
        <p:spPr>
          <a:xfrm>
            <a:off x="1333500" y="3206328"/>
            <a:ext cx="10119946" cy="2005606"/>
          </a:xfrm>
          <a:prstGeom prst="snip1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g2f441471da7_0_384"/>
          <p:cNvSpPr txBox="1">
            <a:spLocks noGrp="1"/>
          </p:cNvSpPr>
          <p:nvPr>
            <p:ph type="title"/>
          </p:nvPr>
        </p:nvSpPr>
        <p:spPr>
          <a:xfrm>
            <a:off x="419100" y="266600"/>
            <a:ext cx="17348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Why Are We Here?</a:t>
            </a:r>
            <a:endParaRPr dirty="0"/>
          </a:p>
        </p:txBody>
      </p:sp>
      <p:sp>
        <p:nvSpPr>
          <p:cNvPr id="85" name="Google Shape;85;g2f441471da7_0_384"/>
          <p:cNvSpPr txBox="1">
            <a:spLocks noGrp="1"/>
          </p:cNvSpPr>
          <p:nvPr>
            <p:ph type="body" idx="4294967295"/>
          </p:nvPr>
        </p:nvSpPr>
        <p:spPr>
          <a:xfrm>
            <a:off x="679463" y="1462194"/>
            <a:ext cx="14943637" cy="70137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457200" lvl="0" indent="-463550" algn="l" rtl="0">
              <a:spcBef>
                <a:spcPts val="1500"/>
              </a:spcBef>
              <a:spcAft>
                <a:spcPts val="0"/>
              </a:spcAft>
              <a:buSzPts val="3700"/>
              <a:buChar char="•"/>
            </a:pPr>
            <a:r>
              <a:rPr lang="en-US" sz="3700" dirty="0"/>
              <a:t>To announce that the IETF/IAB is conducting a workshop on the </a:t>
            </a:r>
            <a:r>
              <a:rPr lang="en-US" sz="3700" b="1" dirty="0">
                <a:solidFill>
                  <a:srgbClr val="0A091B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3700" dirty="0">
                <a:solidFill>
                  <a:srgbClr val="0A091B"/>
                </a:solidFill>
                <a:latin typeface="Arial"/>
                <a:ea typeface="Arial"/>
                <a:cs typeface="Arial"/>
                <a:sym typeface="Arial"/>
              </a:rPr>
              <a:t>ext </a:t>
            </a:r>
            <a:r>
              <a:rPr lang="en-US" sz="3700" b="1" dirty="0">
                <a:solidFill>
                  <a:srgbClr val="0A091B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700" dirty="0">
                <a:solidFill>
                  <a:srgbClr val="0A091B"/>
                </a:solidFill>
                <a:latin typeface="Arial"/>
                <a:ea typeface="Arial"/>
                <a:cs typeface="Arial"/>
                <a:sym typeface="Arial"/>
              </a:rPr>
              <a:t>ra of Network </a:t>
            </a:r>
            <a:r>
              <a:rPr lang="en-US" sz="3700" b="1" dirty="0">
                <a:solidFill>
                  <a:srgbClr val="0A091B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700" dirty="0">
                <a:solidFill>
                  <a:srgbClr val="0A091B"/>
                </a:solidFill>
                <a:latin typeface="Arial"/>
                <a:ea typeface="Arial"/>
                <a:cs typeface="Arial"/>
                <a:sym typeface="Arial"/>
              </a:rPr>
              <a:t>anagement </a:t>
            </a:r>
            <a:r>
              <a:rPr lang="en-US" sz="3700" b="1" dirty="0">
                <a:solidFill>
                  <a:srgbClr val="0A091B"/>
                </a:solidFill>
                <a:latin typeface="Arial"/>
                <a:ea typeface="Arial"/>
                <a:cs typeface="Arial"/>
                <a:sym typeface="Arial"/>
              </a:rPr>
              <a:t>Op</a:t>
            </a:r>
            <a:r>
              <a:rPr lang="en-US" sz="3700" dirty="0">
                <a:solidFill>
                  <a:srgbClr val="0A091B"/>
                </a:solidFill>
                <a:latin typeface="Arial"/>
                <a:ea typeface="Arial"/>
                <a:cs typeface="Arial"/>
                <a:sym typeface="Arial"/>
              </a:rPr>
              <a:t>eration</a:t>
            </a:r>
            <a:r>
              <a:rPr lang="en-US" sz="3700" b="1" dirty="0">
                <a:solidFill>
                  <a:srgbClr val="0A091B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3700" dirty="0">
                <a:solidFill>
                  <a:srgbClr val="0A091B"/>
                </a:solidFill>
                <a:latin typeface="Arial"/>
                <a:ea typeface="Arial"/>
                <a:cs typeface="Arial"/>
                <a:sym typeface="Arial"/>
              </a:rPr>
              <a:t>(NEMOPS)</a:t>
            </a:r>
            <a:endParaRPr sz="3700" dirty="0"/>
          </a:p>
          <a:p>
            <a:pPr marL="137160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3000" dirty="0"/>
          </a:p>
          <a:p>
            <a:pPr marL="1371600" lvl="2" indent="-406400" algn="l" rtl="0">
              <a:spcBef>
                <a:spcPts val="8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Host: The Internet Architecture Board (IAB)</a:t>
            </a:r>
            <a:endParaRPr sz="2800" dirty="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Where: Virtual Online</a:t>
            </a:r>
            <a:endParaRPr sz="2800" dirty="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When: December 3-5, for 3 hours/day</a:t>
            </a:r>
            <a:endParaRPr sz="2800" dirty="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i="1" dirty="0"/>
              <a:t>You’re invited!</a:t>
            </a:r>
            <a:endParaRPr sz="2800" b="1" i="1" dirty="0"/>
          </a:p>
          <a:p>
            <a:pPr marL="45720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3700" dirty="0"/>
          </a:p>
          <a:p>
            <a:pPr marL="457200" lvl="0" indent="-463550" algn="l" rtl="0">
              <a:spcBef>
                <a:spcPts val="1500"/>
              </a:spcBef>
              <a:spcAft>
                <a:spcPts val="0"/>
              </a:spcAft>
              <a:buSzPts val="3700"/>
              <a:buChar char="•"/>
            </a:pPr>
            <a:r>
              <a:rPr lang="en-US" sz="3700" dirty="0"/>
              <a:t>To kindly request filling out the survey (see QRC code) &amp; providing feedback </a:t>
            </a:r>
          </a:p>
          <a:p>
            <a:pPr marL="457200" lvl="0" indent="-463550" algn="l" rtl="0">
              <a:spcBef>
                <a:spcPts val="1500"/>
              </a:spcBef>
              <a:spcAft>
                <a:spcPts val="0"/>
              </a:spcAft>
              <a:buSzPts val="3700"/>
              <a:buChar char="•"/>
            </a:pPr>
            <a:r>
              <a:rPr lang="fr-FR" sz="3700" dirty="0" err="1"/>
              <a:t>Mirja</a:t>
            </a:r>
            <a:r>
              <a:rPr lang="fr-FR" sz="3700" dirty="0"/>
              <a:t> and </a:t>
            </a:r>
            <a:r>
              <a:rPr lang="fr-FR" sz="3700"/>
              <a:t>I are </a:t>
            </a:r>
            <a:r>
              <a:rPr lang="fr-FR" sz="3700" dirty="0" err="1"/>
              <a:t>here</a:t>
            </a:r>
            <a:r>
              <a:rPr lang="fr-FR" sz="3700" dirty="0"/>
              <a:t> to help, </a:t>
            </a:r>
            <a:r>
              <a:rPr lang="fr-FR" sz="3700" dirty="0" err="1"/>
              <a:t>during</a:t>
            </a:r>
            <a:r>
              <a:rPr lang="fr-FR" sz="3700" dirty="0"/>
              <a:t> the </a:t>
            </a:r>
            <a:r>
              <a:rPr lang="fr-FR" sz="3700" dirty="0" err="1"/>
              <a:t>week</a:t>
            </a:r>
            <a:r>
              <a:rPr lang="fr-FR" sz="3700" dirty="0"/>
              <a:t>: questions, feedback, </a:t>
            </a:r>
            <a:r>
              <a:rPr lang="fr-FR" sz="3700" dirty="0" err="1"/>
              <a:t>helping</a:t>
            </a:r>
            <a:r>
              <a:rPr lang="fr-FR" sz="3700" dirty="0"/>
              <a:t> </a:t>
            </a:r>
            <a:r>
              <a:rPr lang="fr-FR" sz="3700" dirty="0" err="1"/>
              <a:t>with</a:t>
            </a:r>
            <a:r>
              <a:rPr lang="fr-FR" sz="3700" dirty="0"/>
              <a:t> the </a:t>
            </a:r>
            <a:r>
              <a:rPr lang="fr-FR" sz="3700" dirty="0" err="1"/>
              <a:t>survey</a:t>
            </a:r>
            <a:r>
              <a:rPr lang="fr-FR" sz="3700" dirty="0"/>
              <a:t>, etc.</a:t>
            </a:r>
          </a:p>
          <a:p>
            <a:pPr lvl="1" indent="-463550">
              <a:spcBef>
                <a:spcPts val="1500"/>
              </a:spcBef>
              <a:buSzPts val="3700"/>
            </a:pPr>
            <a:r>
              <a:rPr lang="en-US" altLang="en-US" sz="3200" dirty="0">
                <a:solidFill>
                  <a:schemeClr val="tx1"/>
                </a:solidFill>
                <a:latin typeface="Arial Unicode MS"/>
                <a:hlinkClick r:id="rId3"/>
              </a:rPr>
              <a:t>Survey: https://ietf.iad1.qualtrics.com/jfe/form/SV_9vQxBRiZqDntarc</a:t>
            </a:r>
            <a:endParaRPr lang="en-US" sz="3200" dirty="0"/>
          </a:p>
          <a:p>
            <a:pPr lvl="1" indent="-463550">
              <a:spcBef>
                <a:spcPts val="1500"/>
              </a:spcBef>
              <a:buSzPts val="3700"/>
            </a:pPr>
            <a:endParaRPr lang="en-US" sz="3100" dirty="0"/>
          </a:p>
        </p:txBody>
      </p:sp>
      <p:sp>
        <p:nvSpPr>
          <p:cNvPr id="8" name="Google Shape;309;p16">
            <a:extLst>
              <a:ext uri="{FF2B5EF4-FFF2-40B4-BE49-F238E27FC236}">
                <a16:creationId xmlns:a16="http://schemas.microsoft.com/office/drawing/2014/main" id="{0F77FC5B-8CAA-4305-93BE-574F46CB7674}"/>
              </a:ext>
            </a:extLst>
          </p:cNvPr>
          <p:cNvSpPr txBox="1"/>
          <p:nvPr/>
        </p:nvSpPr>
        <p:spPr>
          <a:xfrm>
            <a:off x="15623100" y="5146000"/>
            <a:ext cx="2308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Survey</a:t>
            </a:r>
            <a:endParaRPr sz="3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6EACA2-D708-4EE8-959A-B6C37C669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0600" y="3241497"/>
            <a:ext cx="1918825" cy="187128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f6cc5fe4c3_0_16"/>
          <p:cNvSpPr txBox="1">
            <a:spLocks noGrp="1"/>
          </p:cNvSpPr>
          <p:nvPr>
            <p:ph type="title"/>
          </p:nvPr>
        </p:nvSpPr>
        <p:spPr>
          <a:xfrm>
            <a:off x="419100" y="266600"/>
            <a:ext cx="17348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-US" sz="6000"/>
              <a:t>Thank You   (Q&amp;A)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319" name="Google Shape;319;g2f6cc5fe4c3_0_16"/>
          <p:cNvSpPr txBox="1"/>
          <p:nvPr/>
        </p:nvSpPr>
        <p:spPr>
          <a:xfrm>
            <a:off x="469900" y="1924950"/>
            <a:ext cx="10912500" cy="6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>
                <a:solidFill>
                  <a:srgbClr val="000000"/>
                </a:solidFill>
              </a:rPr>
              <a:t>NEMOPS </a:t>
            </a:r>
            <a:r>
              <a:rPr lang="en-US" sz="3600" dirty="0"/>
              <a:t>W</a:t>
            </a:r>
            <a:r>
              <a:rPr lang="en-US" sz="3600" i="0" u="none" strike="noStrike" cap="none" dirty="0">
                <a:solidFill>
                  <a:srgbClr val="000000"/>
                </a:solidFill>
              </a:rPr>
              <a:t>orkshop </a:t>
            </a:r>
            <a:r>
              <a:rPr lang="en-US" sz="3600" dirty="0"/>
              <a:t>P</a:t>
            </a:r>
            <a:r>
              <a:rPr lang="en-US" sz="3600" i="0" u="none" strike="noStrike" cap="none" dirty="0">
                <a:solidFill>
                  <a:srgbClr val="000000"/>
                </a:solidFill>
              </a:rPr>
              <a:t>age: </a:t>
            </a:r>
            <a:endParaRPr sz="3600" i="0" u="none" strike="noStrike" cap="none" dirty="0">
              <a:solidFill>
                <a:srgbClr val="000000"/>
              </a:solidFill>
            </a:endParaRPr>
          </a:p>
          <a:p>
            <a:pPr marL="914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https://datatracker.ietf.org/group/nemopsws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Feel free to contact </a:t>
            </a:r>
            <a:r>
              <a:rPr lang="en-US" sz="3600" dirty="0"/>
              <a:t>the program committee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any further questions: </a:t>
            </a:r>
            <a:r>
              <a:rPr lang="en-US" sz="3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nemops-workshop-pc@iab.org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need your voice!  Join the mailing list: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 u="sng" dirty="0">
                <a:hlinkClick r:id="rId4"/>
              </a:rPr>
              <a:t>nemops-interest@iab.org</a:t>
            </a:r>
            <a:endParaRPr sz="36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consider attending the workshop!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2f6cc5fe4c3_0_16"/>
          <p:cNvSpPr txBox="1"/>
          <p:nvPr/>
        </p:nvSpPr>
        <p:spPr>
          <a:xfrm>
            <a:off x="13743750" y="7676800"/>
            <a:ext cx="2308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Survey</a:t>
            </a:r>
            <a:endParaRPr sz="3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98C32-B8F0-4003-8DC3-B90C884CC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2259" y="2610200"/>
            <a:ext cx="5224769" cy="50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25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"/>
          <p:cNvSpPr txBox="1"/>
          <p:nvPr/>
        </p:nvSpPr>
        <p:spPr>
          <a:xfrm>
            <a:off x="5981700" y="4589502"/>
            <a:ext cx="6324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Backup Slides</a:t>
            </a:r>
            <a:endParaRPr sz="6600" b="1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26" name="Google Shape;326;p19"/>
          <p:cNvGrpSpPr/>
          <p:nvPr/>
        </p:nvGrpSpPr>
        <p:grpSpPr>
          <a:xfrm>
            <a:off x="5927725" y="4457700"/>
            <a:ext cx="685800" cy="685800"/>
            <a:chOff x="6324600" y="4114799"/>
            <a:chExt cx="685800" cy="685800"/>
          </a:xfrm>
        </p:grpSpPr>
        <p:cxnSp>
          <p:nvCxnSpPr>
            <p:cNvPr id="327" name="Google Shape;327;p19"/>
            <p:cNvCxnSpPr/>
            <p:nvPr/>
          </p:nvCxnSpPr>
          <p:spPr>
            <a:xfrm rot="10800000">
              <a:off x="6324600" y="4114799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328" name="Google Shape;328;p19"/>
            <p:cNvCxnSpPr/>
            <p:nvPr/>
          </p:nvCxnSpPr>
          <p:spPr>
            <a:xfrm>
              <a:off x="6324600" y="4114799"/>
              <a:ext cx="685800" cy="0"/>
            </a:xfrm>
            <a:prstGeom prst="straightConnector1">
              <a:avLst/>
            </a:prstGeom>
            <a:noFill/>
            <a:ln w="38100" cap="sq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  <p:grpSp>
        <p:nvGrpSpPr>
          <p:cNvPr id="329" name="Google Shape;329;p19"/>
          <p:cNvGrpSpPr/>
          <p:nvPr/>
        </p:nvGrpSpPr>
        <p:grpSpPr>
          <a:xfrm rot="10800000">
            <a:off x="11750675" y="5143500"/>
            <a:ext cx="685800" cy="685800"/>
            <a:chOff x="6324600" y="4114799"/>
            <a:chExt cx="685800" cy="685800"/>
          </a:xfrm>
        </p:grpSpPr>
        <p:cxnSp>
          <p:nvCxnSpPr>
            <p:cNvPr id="330" name="Google Shape;330;p19"/>
            <p:cNvCxnSpPr/>
            <p:nvPr/>
          </p:nvCxnSpPr>
          <p:spPr>
            <a:xfrm rot="10800000">
              <a:off x="6324600" y="4114799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331" name="Google Shape;331;p19"/>
            <p:cNvCxnSpPr/>
            <p:nvPr/>
          </p:nvCxnSpPr>
          <p:spPr>
            <a:xfrm>
              <a:off x="6324600" y="4114799"/>
              <a:ext cx="685800" cy="0"/>
            </a:xfrm>
            <a:prstGeom prst="straightConnector1">
              <a:avLst/>
            </a:prstGeom>
            <a:noFill/>
            <a:ln w="38100" cap="sq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243ce4347b_2_37"/>
          <p:cNvSpPr txBox="1">
            <a:spLocks noGrp="1"/>
          </p:cNvSpPr>
          <p:nvPr>
            <p:ph type="title"/>
          </p:nvPr>
        </p:nvSpPr>
        <p:spPr>
          <a:xfrm>
            <a:off x="419100" y="266600"/>
            <a:ext cx="17348400" cy="95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Dream</a:t>
            </a:r>
            <a:endParaRPr/>
          </a:p>
        </p:txBody>
      </p:sp>
      <p:sp>
        <p:nvSpPr>
          <p:cNvPr id="249" name="Google Shape;249;g2243ce4347b_2_37"/>
          <p:cNvSpPr txBox="1"/>
          <p:nvPr/>
        </p:nvSpPr>
        <p:spPr>
          <a:xfrm>
            <a:off x="638325" y="1854200"/>
            <a:ext cx="17052900" cy="53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600"/>
              <a:t>In a perfect world…</a:t>
            </a:r>
            <a:endParaRPr sz="3600"/>
          </a:p>
          <a:p>
            <a:pPr marL="914400" lvl="0" indent="-4572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The IETF creates standard protocols with operator input and they work great.</a:t>
            </a:r>
            <a:endParaRPr sz="3600"/>
          </a:p>
          <a:p>
            <a:pPr marL="914400" lvl="0" indent="-4572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Deployment and operationalization concerns are consistently addressed.</a:t>
            </a:r>
            <a:endParaRPr sz="3600"/>
          </a:p>
          <a:p>
            <a:pPr marL="914400" lvl="0" indent="-4572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The level of operator engagement balanced with vendors and academics.</a:t>
            </a:r>
            <a:endParaRPr sz="3600"/>
          </a:p>
          <a:p>
            <a:pPr marL="914400" lvl="0" indent="-4572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Operators always know when their input is needed.</a:t>
            </a:r>
            <a:endParaRPr sz="3600"/>
          </a:p>
          <a:p>
            <a:pPr marL="914400" lvl="0" indent="-4572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Operators always provide their input when it’s needed.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681893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f8123f3b92_1_26"/>
          <p:cNvSpPr txBox="1">
            <a:spLocks noGrp="1"/>
          </p:cNvSpPr>
          <p:nvPr>
            <p:ph type="title"/>
          </p:nvPr>
        </p:nvSpPr>
        <p:spPr>
          <a:xfrm>
            <a:off x="419100" y="266600"/>
            <a:ext cx="17348400" cy="95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Reality</a:t>
            </a:r>
            <a:endParaRPr/>
          </a:p>
        </p:txBody>
      </p:sp>
      <p:sp>
        <p:nvSpPr>
          <p:cNvPr id="256" name="Google Shape;256;g2f8123f3b92_1_26"/>
          <p:cNvSpPr txBox="1"/>
          <p:nvPr/>
        </p:nvSpPr>
        <p:spPr>
          <a:xfrm>
            <a:off x="689125" y="1813200"/>
            <a:ext cx="17078400" cy="551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600" dirty="0"/>
              <a:t>Operator engagement not balanced with vendors and academics</a:t>
            </a:r>
            <a:endParaRPr sz="3600" dirty="0"/>
          </a:p>
          <a:p>
            <a:pPr marL="914400" lvl="0" indent="-4572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SzPts val="3600"/>
              <a:buChar char="●"/>
            </a:pPr>
            <a:r>
              <a:rPr lang="en-US" sz="3600" dirty="0"/>
              <a:t>Academics and vendors rule many decision making processes within the IETF</a:t>
            </a:r>
            <a:endParaRPr sz="3600" dirty="0"/>
          </a:p>
          <a:p>
            <a:pPr marL="914400" lvl="0" indent="-4572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SzPts val="3600"/>
              <a:buChar char="●"/>
            </a:pPr>
            <a:r>
              <a:rPr lang="en-US" sz="3600" dirty="0"/>
              <a:t>The operators expected to deploy these technologies, often don’t even know that they are being developed</a:t>
            </a:r>
            <a:endParaRPr sz="3600" dirty="0"/>
          </a:p>
          <a:p>
            <a:pPr marL="914400" lvl="0" indent="-4572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SzPts val="3600"/>
              <a:buChar char="●"/>
            </a:pPr>
            <a:r>
              <a:rPr lang="en-US" sz="3600" dirty="0"/>
              <a:t>Critical new technologies are developed with little to no direct operator input</a:t>
            </a:r>
            <a:endParaRPr sz="3600" dirty="0"/>
          </a:p>
          <a:p>
            <a:pPr marL="914400" lvl="0" indent="-457200" algn="l" rtl="0">
              <a:lnSpc>
                <a:spcPct val="100000"/>
              </a:lnSpc>
              <a:spcBef>
                <a:spcPts val="2500"/>
              </a:spcBef>
              <a:spcAft>
                <a:spcPts val="1000"/>
              </a:spcAft>
              <a:buSzPts val="3600"/>
              <a:buChar char="●"/>
            </a:pPr>
            <a:r>
              <a:rPr lang="en-US" sz="3600" dirty="0"/>
              <a:t>Things may be and often are broken…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318106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2"/>
          <p:cNvSpPr txBox="1">
            <a:spLocks noGrp="1"/>
          </p:cNvSpPr>
          <p:nvPr>
            <p:ph type="title"/>
          </p:nvPr>
        </p:nvSpPr>
        <p:spPr>
          <a:xfrm>
            <a:off x="419100" y="266600"/>
            <a:ext cx="17348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-US">
                <a:solidFill>
                  <a:schemeClr val="accent4"/>
                </a:solidFill>
              </a:rPr>
              <a:t>RFC3535, 22 Years Later</a:t>
            </a:r>
            <a:endParaRPr/>
          </a:p>
        </p:txBody>
      </p:sp>
      <p:sp>
        <p:nvSpPr>
          <p:cNvPr id="405" name="Google Shape;405;p12"/>
          <p:cNvSpPr/>
          <p:nvPr/>
        </p:nvSpPr>
        <p:spPr>
          <a:xfrm>
            <a:off x="565141" y="2966039"/>
            <a:ext cx="16891586" cy="50868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9" b="0" i="0" u="none" strike="noStrike" cap="none">
              <a:solidFill>
                <a:srgbClr val="66666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06" name="Google Shape;406;p12"/>
          <p:cNvSpPr txBox="1"/>
          <p:nvPr/>
        </p:nvSpPr>
        <p:spPr>
          <a:xfrm>
            <a:off x="15727555" y="1993002"/>
            <a:ext cx="18517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IAB new NM Workshop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In 2024</a:t>
            </a:r>
            <a:endParaRPr sz="16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407" name="Google Shape;407;p12"/>
          <p:cNvCxnSpPr/>
          <p:nvPr/>
        </p:nvCxnSpPr>
        <p:spPr>
          <a:xfrm rot="10800000">
            <a:off x="1244438" y="2829180"/>
            <a:ext cx="0" cy="27371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8" name="Google Shape;408;p12"/>
          <p:cNvSpPr txBox="1"/>
          <p:nvPr/>
        </p:nvSpPr>
        <p:spPr>
          <a:xfrm>
            <a:off x="867170" y="2005116"/>
            <a:ext cx="109463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IAB 1</a:t>
            </a:r>
            <a:r>
              <a:rPr lang="en-US" sz="1600" b="0" i="0" u="none" strike="noStrike" cap="none" baseline="300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st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NM Workshop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In 2002</a:t>
            </a:r>
            <a:endParaRPr sz="16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409" name="Google Shape;409;p12"/>
          <p:cNvCxnSpPr/>
          <p:nvPr/>
        </p:nvCxnSpPr>
        <p:spPr>
          <a:xfrm rot="10800000">
            <a:off x="16176867" y="2829179"/>
            <a:ext cx="0" cy="27371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0" name="Google Shape;410;p12"/>
          <p:cNvCxnSpPr/>
          <p:nvPr/>
        </p:nvCxnSpPr>
        <p:spPr>
          <a:xfrm rot="10800000">
            <a:off x="3175761" y="2755532"/>
            <a:ext cx="0" cy="27371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1" name="Google Shape;411;p12"/>
          <p:cNvSpPr txBox="1"/>
          <p:nvPr/>
        </p:nvSpPr>
        <p:spPr>
          <a:xfrm>
            <a:off x="2765243" y="2047170"/>
            <a:ext cx="145762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NETCONF WG Creation in 2003</a:t>
            </a:r>
            <a:endParaRPr sz="16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412" name="Google Shape;412;p12"/>
          <p:cNvCxnSpPr/>
          <p:nvPr/>
        </p:nvCxnSpPr>
        <p:spPr>
          <a:xfrm rot="10800000">
            <a:off x="5539346" y="2785834"/>
            <a:ext cx="0" cy="27371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3" name="Google Shape;413;p12"/>
          <p:cNvSpPr txBox="1"/>
          <p:nvPr/>
        </p:nvSpPr>
        <p:spPr>
          <a:xfrm>
            <a:off x="4810535" y="2090516"/>
            <a:ext cx="145762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NETMOD WG Creation in 2008</a:t>
            </a:r>
            <a:endParaRPr sz="16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414" name="Google Shape;414;p12"/>
          <p:cNvCxnSpPr/>
          <p:nvPr/>
        </p:nvCxnSpPr>
        <p:spPr>
          <a:xfrm rot="10800000">
            <a:off x="7404168" y="3419312"/>
            <a:ext cx="0" cy="27371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5" name="Google Shape;415;p12"/>
          <p:cNvSpPr txBox="1"/>
          <p:nvPr/>
        </p:nvSpPr>
        <p:spPr>
          <a:xfrm>
            <a:off x="6790059" y="3868670"/>
            <a:ext cx="14576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YANG Take off 2014</a:t>
            </a:r>
            <a:endParaRPr sz="16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16" name="Google Shape;416;p12"/>
          <p:cNvSpPr txBox="1"/>
          <p:nvPr/>
        </p:nvSpPr>
        <p:spPr>
          <a:xfrm>
            <a:off x="8236591" y="1922645"/>
            <a:ext cx="199061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Service Model Kick off in 2015 (e.g., L3SM, L2SM)</a:t>
            </a:r>
            <a:endParaRPr sz="16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417" name="Google Shape;417;p12"/>
          <p:cNvCxnSpPr/>
          <p:nvPr/>
        </p:nvCxnSpPr>
        <p:spPr>
          <a:xfrm rot="10800000">
            <a:off x="8703724" y="2804170"/>
            <a:ext cx="0" cy="27371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8" name="Google Shape;418;p12"/>
          <p:cNvCxnSpPr/>
          <p:nvPr/>
        </p:nvCxnSpPr>
        <p:spPr>
          <a:xfrm rot="10800000">
            <a:off x="6093528" y="3363347"/>
            <a:ext cx="0" cy="27371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9" name="Google Shape;419;p12"/>
          <p:cNvSpPr txBox="1"/>
          <p:nvPr/>
        </p:nvSpPr>
        <p:spPr>
          <a:xfrm>
            <a:off x="5539346" y="3654925"/>
            <a:ext cx="145762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NMDA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Kick off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In 2012</a:t>
            </a:r>
            <a:endParaRPr sz="16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420" name="Google Shape;420;p12"/>
          <p:cNvCxnSpPr/>
          <p:nvPr/>
        </p:nvCxnSpPr>
        <p:spPr>
          <a:xfrm rot="10800000">
            <a:off x="9953404" y="3381208"/>
            <a:ext cx="0" cy="27371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1" name="Google Shape;421;p12"/>
          <p:cNvSpPr txBox="1"/>
          <p:nvPr/>
        </p:nvSpPr>
        <p:spPr>
          <a:xfrm>
            <a:off x="9498393" y="3709093"/>
            <a:ext cx="195654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YANG Push Series and SZTP published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In 2019</a:t>
            </a:r>
            <a:endParaRPr sz="16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422" name="Google Shape;422;p12"/>
          <p:cNvCxnSpPr/>
          <p:nvPr/>
        </p:nvCxnSpPr>
        <p:spPr>
          <a:xfrm rot="10800000">
            <a:off x="11237729" y="2768769"/>
            <a:ext cx="0" cy="27371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3" name="Google Shape;423;p12"/>
          <p:cNvSpPr txBox="1"/>
          <p:nvPr/>
        </p:nvSpPr>
        <p:spPr>
          <a:xfrm>
            <a:off x="10738017" y="2008165"/>
            <a:ext cx="14576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2023.6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IVY WG</a:t>
            </a:r>
            <a:endParaRPr sz="16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424" name="Google Shape;424;p12"/>
          <p:cNvCxnSpPr/>
          <p:nvPr/>
        </p:nvCxnSpPr>
        <p:spPr>
          <a:xfrm rot="10800000">
            <a:off x="12321155" y="2771101"/>
            <a:ext cx="0" cy="27371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5" name="Google Shape;425;p12"/>
          <p:cNvSpPr txBox="1"/>
          <p:nvPr/>
        </p:nvSpPr>
        <p:spPr>
          <a:xfrm>
            <a:off x="11977640" y="1976895"/>
            <a:ext cx="14576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2023.11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NMOP WG</a:t>
            </a:r>
            <a:endParaRPr sz="16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426" name="Google Shape;426;p12"/>
          <p:cNvCxnSpPr/>
          <p:nvPr/>
        </p:nvCxnSpPr>
        <p:spPr>
          <a:xfrm rot="10800000">
            <a:off x="13969846" y="2785834"/>
            <a:ext cx="0" cy="27371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7" name="Google Shape;427;p12"/>
          <p:cNvSpPr txBox="1"/>
          <p:nvPr/>
        </p:nvSpPr>
        <p:spPr>
          <a:xfrm>
            <a:off x="13512120" y="1960270"/>
            <a:ext cx="14576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2024.05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SRv6OPS WG</a:t>
            </a:r>
            <a:endParaRPr sz="16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28" name="Google Shape;428;p12"/>
          <p:cNvSpPr/>
          <p:nvPr/>
        </p:nvSpPr>
        <p:spPr>
          <a:xfrm>
            <a:off x="12245525" y="6381002"/>
            <a:ext cx="5858100" cy="2275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Open Sans"/>
              <a:buChar char="●"/>
            </a:pPr>
            <a:r>
              <a:rPr lang="en-US" sz="2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IVY</a:t>
            </a: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Network Inventory YANG</a:t>
            </a:r>
            <a:endParaRPr/>
          </a:p>
          <a:p>
            <a:pPr marL="914400" marR="0" lvl="1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Open Sans"/>
              <a:buChar char="○"/>
            </a:pP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Core model for Inventory of network equipment including correlation with existing IETF models</a:t>
            </a:r>
            <a:endParaRPr sz="24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p12"/>
          <p:cNvSpPr/>
          <p:nvPr/>
        </p:nvSpPr>
        <p:spPr>
          <a:xfrm>
            <a:off x="4810525" y="4755079"/>
            <a:ext cx="7032600" cy="4287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Open Sans"/>
              <a:buChar char="●"/>
            </a:pP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NMOP: Network Management Operations</a:t>
            </a: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Open Sans"/>
              <a:buChar char="○"/>
            </a:pP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Network Management problem faced by operators such as YANG Push integration with Kafka, Anomaly detection and incident management</a:t>
            </a:r>
            <a:endParaRPr/>
          </a:p>
          <a:p>
            <a:pPr marL="914400" marR="0" lvl="1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Open Sans"/>
              <a:buChar char="○"/>
            </a:pP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updating </a:t>
            </a:r>
            <a:r>
              <a:rPr lang="en-US" sz="2000" b="0" i="0" u="sng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RFC 3535</a:t>
            </a: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-bis (collecting</a:t>
            </a:r>
            <a:b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updated operator requirements for IETF network management solutions)</a:t>
            </a: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0" name="Google Shape;430;p12"/>
          <p:cNvSpPr/>
          <p:nvPr/>
        </p:nvSpPr>
        <p:spPr>
          <a:xfrm>
            <a:off x="12195650" y="4530476"/>
            <a:ext cx="5908200" cy="1701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Open Sans"/>
              <a:buChar char="●"/>
            </a:pP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SRv6OPS: SRv6 Operations</a:t>
            </a: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Open Sans"/>
              <a:buChar char="○"/>
            </a:pP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operational aspects of deploying and managing SRv6 networks.</a:t>
            </a: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12"/>
          <p:cNvSpPr/>
          <p:nvPr/>
        </p:nvSpPr>
        <p:spPr>
          <a:xfrm>
            <a:off x="5048152" y="7547227"/>
            <a:ext cx="6656100" cy="12978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2"/>
          <p:cNvSpPr/>
          <p:nvPr/>
        </p:nvSpPr>
        <p:spPr>
          <a:xfrm>
            <a:off x="360050" y="4739800"/>
            <a:ext cx="4098000" cy="3518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Open Sans"/>
              <a:buChar char="●"/>
            </a:pP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L3SM: L3VPN Service Model</a:t>
            </a:r>
            <a:endParaRPr/>
          </a:p>
          <a:p>
            <a:pPr marL="914400" marR="0" lvl="1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Open Sans"/>
              <a:buChar char="○"/>
            </a:pP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YANG Data model for L3VPN Service.</a:t>
            </a: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Open Sans"/>
              <a:buChar char="●"/>
            </a:pP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L2SM: L2VPN Service Model</a:t>
            </a: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Open Sans"/>
              <a:buChar char="○"/>
            </a:pP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YANG Data model for L2VPN Service</a:t>
            </a: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12"/>
          <p:cNvSpPr txBox="1"/>
          <p:nvPr/>
        </p:nvSpPr>
        <p:spPr>
          <a:xfrm>
            <a:off x="11912830" y="3668750"/>
            <a:ext cx="205701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Network Slicing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Kick off in Nov, 2019</a:t>
            </a:r>
            <a:endParaRPr sz="16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43ce4347b_2_0"/>
          <p:cNvSpPr txBox="1">
            <a:spLocks noGrp="1"/>
          </p:cNvSpPr>
          <p:nvPr>
            <p:ph type="title"/>
          </p:nvPr>
        </p:nvSpPr>
        <p:spPr>
          <a:xfrm>
            <a:off x="419100" y="266600"/>
            <a:ext cx="17348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-US"/>
              <a:t>Working Together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121" name="Google Shape;121;g2243ce4347b_2_0"/>
          <p:cNvSpPr txBox="1"/>
          <p:nvPr/>
        </p:nvSpPr>
        <p:spPr>
          <a:xfrm>
            <a:off x="634860" y="1065865"/>
            <a:ext cx="16074000" cy="815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IETF has a long tradition </a:t>
            </a:r>
            <a:r>
              <a:rPr lang="en-US" sz="32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en-US" sz="32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collaborat</a:t>
            </a:r>
            <a:r>
              <a:rPr lang="en-US" sz="32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r>
              <a:rPr lang="en-US" sz="32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with NOG</a:t>
            </a:r>
            <a:endParaRPr sz="32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Open Sans"/>
              <a:buChar char="•"/>
            </a:pPr>
            <a: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 listen to operator's concerns when developing new protocols.</a:t>
            </a:r>
            <a:endParaRPr sz="2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Open Sans"/>
              <a:buChar char="•"/>
            </a:pPr>
            <a: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29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 explore technology and operational issues on IETF work.</a:t>
            </a:r>
            <a:endParaRPr sz="1500" dirty="0"/>
          </a:p>
          <a:p>
            <a:pPr marL="9144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Open Sans"/>
              <a:buChar char="•"/>
            </a:pPr>
            <a: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 bridge the gap</a:t>
            </a:r>
            <a:r>
              <a:rPr lang="en-US" sz="29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between IETF work </a:t>
            </a:r>
            <a: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en-US" sz="29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real-world deployment</a:t>
            </a:r>
            <a: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endParaRPr sz="15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IETF</a:t>
            </a:r>
            <a:r>
              <a:rPr lang="en-US" sz="32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wants to understand Operator</a:t>
            </a:r>
            <a:r>
              <a:rPr lang="en-US" sz="32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’s current and perceived future issues</a:t>
            </a:r>
            <a:endParaRPr sz="32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en-US" sz="29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perators are currently not well represented in the IETF</a:t>
            </a:r>
            <a:endParaRPr sz="2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Concern that Operator </a:t>
            </a:r>
            <a:r>
              <a:rPr lang="en-US" sz="29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voices </a:t>
            </a:r>
            <a: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are</a:t>
            </a:r>
            <a:r>
              <a:rPr lang="en-US" sz="29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currently not heard</a:t>
            </a:r>
            <a:endParaRPr sz="15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 address this:</a:t>
            </a:r>
            <a:endParaRPr sz="32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Open Sans"/>
              <a:buChar char="•"/>
            </a:pPr>
            <a: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IETF created a new working group (Network Management Operations - NMOP) </a:t>
            </a:r>
            <a:b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 focus on Operator Network Management</a:t>
            </a:r>
            <a:endParaRPr sz="2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Open Sans"/>
              <a:buChar char="•"/>
            </a:pPr>
            <a: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IAB created the NEMOPS program committee that:</a:t>
            </a:r>
            <a:endParaRPr sz="2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Open Sans"/>
              <a:buChar char="○"/>
            </a:pPr>
            <a: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Published a survey and is currently collecting responses</a:t>
            </a:r>
            <a:endParaRPr sz="2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Open Sans"/>
              <a:buChar char="○"/>
            </a:pPr>
            <a: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9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 rea</a:t>
            </a:r>
            <a: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ching out to Operators: NANOG, RIPE, LACNOG, </a:t>
            </a:r>
            <a:r>
              <a:rPr lang="en-US" sz="29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AutoConn</a:t>
            </a:r>
            <a: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Apricot, etc.</a:t>
            </a:r>
            <a:endParaRPr sz="2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Open Sans"/>
              <a:buChar char="○"/>
            </a:pPr>
            <a: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Will synthesize the survey results before the workshop (into a “position paper”)</a:t>
            </a:r>
            <a:endParaRPr sz="2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Open Sans"/>
              <a:buChar char="○"/>
            </a:pPr>
            <a:r>
              <a:rPr lang="en-US" sz="2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Will conduct the NEMOPS Workshop 2024 and publish a workshop report</a:t>
            </a:r>
            <a:endParaRPr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199647b66_0_0"/>
          <p:cNvSpPr txBox="1">
            <a:spLocks noGrp="1"/>
          </p:cNvSpPr>
          <p:nvPr>
            <p:ph type="title"/>
          </p:nvPr>
        </p:nvSpPr>
        <p:spPr>
          <a:xfrm>
            <a:off x="419100" y="266600"/>
            <a:ext cx="17348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-US" dirty="0"/>
              <a:t>Showcase: Swisscom, NTT, INSA, and Telefonica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134" name="Google Shape;134;g28199647b66_0_0"/>
          <p:cNvSpPr txBox="1"/>
          <p:nvPr/>
        </p:nvSpPr>
        <p:spPr>
          <a:xfrm>
            <a:off x="712981" y="1096258"/>
            <a:ext cx="16374600" cy="769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 2020, several operators started to engage the NETCONF WG to improve telemetry collection.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Background:</a:t>
            </a:r>
          </a:p>
          <a:p>
            <a:pPr marL="9144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pen Sans"/>
              <a:buChar char="●"/>
            </a:pPr>
            <a:r>
              <a:rPr lang="en-US" sz="2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RFC 8639 (Subscription to YANG Notifications) only defines support for dynamic subscriptions, but this was insufficient for these Operators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Goals:</a:t>
            </a:r>
          </a:p>
          <a:p>
            <a:pPr marL="9144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pen Sans"/>
              <a:buChar char="●"/>
            </a:pPr>
            <a:r>
              <a:rPr lang="en-US" sz="2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 be able to configure subscriptions</a:t>
            </a:r>
          </a:p>
          <a:p>
            <a:pPr marL="9144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pen Sans"/>
              <a:buChar char="●"/>
            </a:pPr>
            <a:r>
              <a:rPr lang="en-US" sz="2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 be able to receive telemetry data over UDP</a:t>
            </a:r>
          </a:p>
          <a:p>
            <a:pPr marL="9144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pen Sans"/>
              <a:buChar char="●"/>
            </a:pPr>
            <a:r>
              <a:rPr lang="en-US" sz="2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 be able to send telemetry from line-cards</a:t>
            </a:r>
          </a:p>
          <a:p>
            <a:pPr marL="9144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pen Sans"/>
              <a:buChar char="●"/>
            </a:pPr>
            <a:r>
              <a:rPr lang="en-US" sz="2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 be able to annotate telemetry with metadata</a:t>
            </a:r>
          </a:p>
          <a:p>
            <a:pPr marL="9144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pen Sans"/>
              <a:buChar char="●"/>
            </a:pPr>
            <a:r>
              <a:rPr lang="en-US" sz="2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 be able to import telemetry into time-series databases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-US" sz="2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Current NETCONF WG Status:</a:t>
            </a:r>
          </a:p>
          <a:p>
            <a:pPr marL="914400" lvl="0" indent="-406400">
              <a:buClr>
                <a:srgbClr val="434343"/>
              </a:buClr>
              <a:buSzPts val="2800"/>
              <a:buFont typeface="Open Sans"/>
              <a:buChar char="●"/>
            </a:pPr>
            <a:r>
              <a:rPr lang="en-US" sz="2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Operators have one draft that is currently post NETCONF WG Last Call</a:t>
            </a:r>
          </a:p>
          <a:p>
            <a:pPr marL="914400" lvl="0" indent="-406400">
              <a:buClr>
                <a:srgbClr val="434343"/>
              </a:buClr>
              <a:buSzPts val="2800"/>
              <a:buFont typeface="Open Sans"/>
              <a:buChar char="●"/>
            </a:pPr>
            <a:r>
              <a:rPr lang="en-US" sz="2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Operators have two drafts that are about to enter NETCONF WG Last Call</a:t>
            </a:r>
          </a:p>
          <a:p>
            <a:pPr marL="914400" lvl="0" indent="-406400">
              <a:buClr>
                <a:srgbClr val="434343"/>
              </a:buClr>
              <a:buSzPts val="2800"/>
              <a:buFont typeface="Open Sans"/>
              <a:buChar char="●"/>
            </a:pPr>
            <a:r>
              <a:rPr lang="en-US" sz="2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Operators have three drafts that are about to be adopted by the </a:t>
            </a:r>
            <a:r>
              <a:rPr lang="en-US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NETCONF WG</a:t>
            </a:r>
            <a:endParaRPr lang="en-US" sz="26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With hackathon implementations!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f8123f3b92_1_47"/>
          <p:cNvSpPr txBox="1">
            <a:spLocks noGrp="1"/>
          </p:cNvSpPr>
          <p:nvPr>
            <p:ph type="title"/>
          </p:nvPr>
        </p:nvSpPr>
        <p:spPr>
          <a:xfrm>
            <a:off x="419100" y="266600"/>
            <a:ext cx="17348400" cy="161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Internet Society Survey Results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/>
              <a:t>“Operators and the IETF”</a:t>
            </a:r>
            <a:endParaRPr sz="3800" dirty="0"/>
          </a:p>
        </p:txBody>
      </p:sp>
      <p:sp>
        <p:nvSpPr>
          <p:cNvPr id="270" name="Google Shape;270;g2f8123f3b92_1_47"/>
          <p:cNvSpPr txBox="1"/>
          <p:nvPr/>
        </p:nvSpPr>
        <p:spPr>
          <a:xfrm>
            <a:off x="762000" y="2235200"/>
            <a:ext cx="16894200" cy="6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Some issues are easy to solve:</a:t>
            </a:r>
            <a:endParaRPr sz="4400" dirty="0"/>
          </a:p>
          <a:p>
            <a:pPr marL="914400" lvl="0" indent="-476250" algn="l" rtl="0">
              <a:spcBef>
                <a:spcPts val="0"/>
              </a:spcBef>
              <a:spcAft>
                <a:spcPts val="0"/>
              </a:spcAft>
              <a:buSzPts val="3900"/>
              <a:buChar char="●"/>
            </a:pPr>
            <a:r>
              <a:rPr lang="en-US" sz="3900" dirty="0"/>
              <a:t>Don’t know what IETF does: 8%  </a:t>
            </a:r>
            <a:endParaRPr sz="3900" i="1" dirty="0"/>
          </a:p>
          <a:p>
            <a:pPr marL="914400" lvl="0" indent="-476250" algn="l" rtl="0">
              <a:spcBef>
                <a:spcPts val="0"/>
              </a:spcBef>
              <a:spcAft>
                <a:spcPts val="0"/>
              </a:spcAft>
              <a:buSzPts val="3900"/>
              <a:buChar char="●"/>
            </a:pPr>
            <a:r>
              <a:rPr lang="en-US" sz="3900" dirty="0"/>
              <a:t>Don’t know how to participate: 58%  </a:t>
            </a:r>
            <a:r>
              <a:rPr lang="en-US" sz="3600" dirty="0">
                <a:solidFill>
                  <a:schemeClr val="dk1"/>
                </a:solidFill>
              </a:rPr>
              <a:t> </a:t>
            </a:r>
          </a:p>
          <a:p>
            <a:pPr marL="914400" lvl="0" indent="-476250" algn="l" rtl="0">
              <a:spcBef>
                <a:spcPts val="0"/>
              </a:spcBef>
              <a:spcAft>
                <a:spcPts val="0"/>
              </a:spcAft>
              <a:buSzPts val="3900"/>
              <a:buChar char="●"/>
            </a:pPr>
            <a:r>
              <a:rPr lang="en-US" sz="3900" dirty="0"/>
              <a:t>Aware that the work in the IETF happens on mailing lists: 54%</a:t>
            </a:r>
            <a:endParaRPr sz="3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Some are harder:</a:t>
            </a:r>
            <a:endParaRPr sz="4400" dirty="0"/>
          </a:p>
          <a:p>
            <a:pPr marL="914400" lvl="0" indent="-476250" algn="l" rtl="0">
              <a:spcBef>
                <a:spcPts val="0"/>
              </a:spcBef>
              <a:spcAft>
                <a:spcPts val="0"/>
              </a:spcAft>
              <a:buSzPts val="3900"/>
              <a:buChar char="●"/>
            </a:pPr>
            <a:r>
              <a:rPr lang="en-US" sz="3900" dirty="0"/>
              <a:t>Don't have enough time: 64%</a:t>
            </a:r>
            <a:endParaRPr sz="3900" dirty="0"/>
          </a:p>
          <a:p>
            <a:pPr marL="914400" lvl="0" indent="-476250" algn="l" rtl="0">
              <a:spcBef>
                <a:spcPts val="0"/>
              </a:spcBef>
              <a:spcAft>
                <a:spcPts val="0"/>
              </a:spcAft>
              <a:buSzPts val="3900"/>
              <a:buChar char="●"/>
            </a:pPr>
            <a:r>
              <a:rPr lang="en-US" sz="3900" dirty="0"/>
              <a:t>Don't feel my operator input is welcomed: 44%</a:t>
            </a:r>
            <a:endParaRPr sz="3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/>
              <a:t>Source: https://www.internetsociety.org/deploy360/projects/operators-and-the-ietf/</a:t>
            </a:r>
            <a:endParaRPr sz="3100" dirty="0"/>
          </a:p>
        </p:txBody>
      </p:sp>
    </p:spTree>
    <p:extLst>
      <p:ext uri="{BB962C8B-B14F-4D97-AF65-F5344CB8AC3E}">
        <p14:creationId xmlns:p14="http://schemas.microsoft.com/office/powerpoint/2010/main" val="104803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5"/>
          <p:cNvCxnSpPr>
            <a:stCxn id="140" idx="2"/>
          </p:cNvCxnSpPr>
          <p:nvPr/>
        </p:nvCxnSpPr>
        <p:spPr>
          <a:xfrm>
            <a:off x="10827125" y="2783388"/>
            <a:ext cx="0" cy="671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419100" y="266600"/>
            <a:ext cx="17348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Open Sans"/>
              <a:buNone/>
            </a:pPr>
            <a:r>
              <a:rPr lang="en-US">
                <a:solidFill>
                  <a:schemeClr val="accent1"/>
                </a:solidFill>
              </a:rPr>
              <a:t>Internet Architecture Board (IAB)</a:t>
            </a:r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16916400" y="9072685"/>
            <a:ext cx="1733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/>
              <a:t>page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6</a:t>
            </a:fld>
            <a:endParaRPr/>
          </a:p>
        </p:txBody>
      </p:sp>
      <p:cxnSp>
        <p:nvCxnSpPr>
          <p:cNvPr id="143" name="Google Shape;143;p5"/>
          <p:cNvCxnSpPr/>
          <p:nvPr/>
        </p:nvCxnSpPr>
        <p:spPr>
          <a:xfrm>
            <a:off x="14822290" y="4963318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44" name="Google Shape;144;p5"/>
          <p:cNvCxnSpPr/>
          <p:nvPr/>
        </p:nvCxnSpPr>
        <p:spPr>
          <a:xfrm>
            <a:off x="14822290" y="5479399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45" name="Google Shape;145;p5"/>
          <p:cNvCxnSpPr/>
          <p:nvPr/>
        </p:nvCxnSpPr>
        <p:spPr>
          <a:xfrm>
            <a:off x="14822290" y="5995480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46" name="Google Shape;146;p5"/>
          <p:cNvCxnSpPr/>
          <p:nvPr/>
        </p:nvCxnSpPr>
        <p:spPr>
          <a:xfrm>
            <a:off x="14822290" y="6511561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47" name="Google Shape;147;p5"/>
          <p:cNvCxnSpPr/>
          <p:nvPr/>
        </p:nvCxnSpPr>
        <p:spPr>
          <a:xfrm>
            <a:off x="14822290" y="7027642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48" name="Google Shape;148;p5"/>
          <p:cNvCxnSpPr/>
          <p:nvPr/>
        </p:nvCxnSpPr>
        <p:spPr>
          <a:xfrm>
            <a:off x="14822290" y="7543723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49" name="Google Shape;149;p5"/>
          <p:cNvCxnSpPr/>
          <p:nvPr/>
        </p:nvCxnSpPr>
        <p:spPr>
          <a:xfrm>
            <a:off x="14822290" y="8288404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50" name="Google Shape;150;p5"/>
          <p:cNvCxnSpPr/>
          <p:nvPr/>
        </p:nvCxnSpPr>
        <p:spPr>
          <a:xfrm>
            <a:off x="14822290" y="8956885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51" name="Google Shape;151;p5"/>
          <p:cNvCxnSpPr/>
          <p:nvPr/>
        </p:nvCxnSpPr>
        <p:spPr>
          <a:xfrm>
            <a:off x="10070056" y="4944957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52" name="Google Shape;152;p5"/>
          <p:cNvCxnSpPr/>
          <p:nvPr/>
        </p:nvCxnSpPr>
        <p:spPr>
          <a:xfrm>
            <a:off x="10070056" y="5461038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53" name="Google Shape;153;p5"/>
          <p:cNvCxnSpPr/>
          <p:nvPr/>
        </p:nvCxnSpPr>
        <p:spPr>
          <a:xfrm>
            <a:off x="10070056" y="5977119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54" name="Google Shape;154;p5"/>
          <p:cNvCxnSpPr/>
          <p:nvPr/>
        </p:nvCxnSpPr>
        <p:spPr>
          <a:xfrm>
            <a:off x="10070056" y="6816361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55" name="Google Shape;155;p5"/>
          <p:cNvCxnSpPr/>
          <p:nvPr/>
        </p:nvCxnSpPr>
        <p:spPr>
          <a:xfrm>
            <a:off x="10070056" y="7391323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56" name="Google Shape;156;p5"/>
          <p:cNvCxnSpPr/>
          <p:nvPr/>
        </p:nvCxnSpPr>
        <p:spPr>
          <a:xfrm>
            <a:off x="10070056" y="8288404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57" name="Google Shape;157;p5"/>
          <p:cNvCxnSpPr/>
          <p:nvPr/>
        </p:nvCxnSpPr>
        <p:spPr>
          <a:xfrm>
            <a:off x="10070056" y="8863366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58" name="Google Shape;158;p5"/>
          <p:cNvCxnSpPr/>
          <p:nvPr/>
        </p:nvCxnSpPr>
        <p:spPr>
          <a:xfrm>
            <a:off x="12702425" y="3828063"/>
            <a:ext cx="0" cy="4791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59" name="Google Shape;159;p5"/>
          <p:cNvCxnSpPr/>
          <p:nvPr/>
        </p:nvCxnSpPr>
        <p:spPr>
          <a:xfrm>
            <a:off x="12422876" y="5504044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60" name="Google Shape;160;p5"/>
          <p:cNvCxnSpPr/>
          <p:nvPr/>
        </p:nvCxnSpPr>
        <p:spPr>
          <a:xfrm>
            <a:off x="12405626" y="3802135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61" name="Google Shape;161;p5"/>
          <p:cNvCxnSpPr/>
          <p:nvPr/>
        </p:nvCxnSpPr>
        <p:spPr>
          <a:xfrm>
            <a:off x="12422876" y="6941629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62" name="Google Shape;162;p5"/>
          <p:cNvCxnSpPr/>
          <p:nvPr/>
        </p:nvCxnSpPr>
        <p:spPr>
          <a:xfrm>
            <a:off x="12422876" y="8618892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sp>
        <p:nvSpPr>
          <p:cNvPr id="163" name="Google Shape;163;p5"/>
          <p:cNvSpPr/>
          <p:nvPr/>
        </p:nvSpPr>
        <p:spPr>
          <a:xfrm>
            <a:off x="10466075" y="7844770"/>
            <a:ext cx="1980000" cy="1462200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Ops &amp; Mgmt</a:t>
            </a:r>
            <a:br>
              <a:rPr lang="en-US" sz="2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(OPS)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12981962" y="6296527"/>
            <a:ext cx="1980000" cy="1462200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Security</a:t>
            </a:r>
            <a:br>
              <a:rPr lang="en-US"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(SEC)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10466075" y="6296527"/>
            <a:ext cx="1980000" cy="1462200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Internet</a:t>
            </a:r>
            <a:br>
              <a:rPr lang="en-US"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(INT)</a:t>
            </a:r>
            <a:br>
              <a:rPr lang="en-US"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12981962" y="4447237"/>
            <a:ext cx="1980000" cy="1763400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Routing</a:t>
            </a:r>
            <a:br>
              <a:rPr lang="en-US"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(RTG)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10466075" y="4713795"/>
            <a:ext cx="1980000" cy="1462200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Applications &amp; Realtime</a:t>
            </a:r>
            <a:br>
              <a:rPr lang="en-US" sz="2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(ART)</a:t>
            </a:r>
            <a:br>
              <a:rPr lang="en-US"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12981962" y="7844770"/>
            <a:ext cx="1980000" cy="1462200"/>
          </a:xfrm>
          <a:prstGeom prst="rect">
            <a:avLst/>
          </a:prstGeom>
          <a:solidFill>
            <a:srgbClr val="96CDFF"/>
          </a:solidFill>
          <a:ln w="25400" cap="flat" cmpd="sng">
            <a:solidFill>
              <a:srgbClr val="96CD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12981962" y="7844770"/>
            <a:ext cx="1980000" cy="1462200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Web and Internet Transport</a:t>
            </a:r>
            <a:br>
              <a:rPr lang="en-US"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(WIT)</a:t>
            </a:r>
            <a:endParaRPr sz="2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9231425" y="3183563"/>
            <a:ext cx="3191400" cy="1263600"/>
          </a:xfrm>
          <a:prstGeom prst="rect">
            <a:avLst/>
          </a:prstGeom>
          <a:solidFill>
            <a:srgbClr val="F4CCCC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Internet Engineering Steering Group (</a:t>
            </a:r>
            <a:r>
              <a:rPr lang="en-US" sz="2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IESG</a:t>
            </a:r>
            <a:r>
              <a:rPr lang="en-US"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br>
              <a:rPr lang="en-US"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14 Area Directors</a:t>
            </a:r>
            <a:endParaRPr sz="2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1" name="Google Shape;171;p5"/>
          <p:cNvCxnSpPr/>
          <p:nvPr/>
        </p:nvCxnSpPr>
        <p:spPr>
          <a:xfrm>
            <a:off x="14822290" y="3516350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72" name="Google Shape;172;p5"/>
          <p:cNvCxnSpPr/>
          <p:nvPr/>
        </p:nvCxnSpPr>
        <p:spPr>
          <a:xfrm>
            <a:off x="14822290" y="4032431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sp>
        <p:nvSpPr>
          <p:cNvPr id="173" name="Google Shape;173;p5"/>
          <p:cNvSpPr/>
          <p:nvPr/>
        </p:nvSpPr>
        <p:spPr>
          <a:xfrm>
            <a:off x="15230450" y="3334512"/>
            <a:ext cx="1129800" cy="31890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Group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12960942" y="3196464"/>
            <a:ext cx="1980000" cy="11220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General</a:t>
            </a:r>
            <a:br>
              <a:rPr lang="en-US"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(GEN)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9231425" y="1231188"/>
            <a:ext cx="3191400" cy="1552200"/>
          </a:xfrm>
          <a:prstGeom prst="rect">
            <a:avLst/>
          </a:prstGeom>
          <a:solidFill>
            <a:srgbClr val="FFE599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Internet Architecture Board</a:t>
            </a:r>
            <a:br>
              <a:rPr lang="en-US"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2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IAB</a:t>
            </a:r>
            <a:r>
              <a:rPr lang="en-US"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5" name="Google Shape;175;p5"/>
          <p:cNvCxnSpPr/>
          <p:nvPr/>
        </p:nvCxnSpPr>
        <p:spPr>
          <a:xfrm>
            <a:off x="14788549" y="1696632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76" name="Google Shape;176;p5"/>
          <p:cNvCxnSpPr/>
          <p:nvPr/>
        </p:nvCxnSpPr>
        <p:spPr>
          <a:xfrm>
            <a:off x="14788549" y="2288913"/>
            <a:ext cx="559200" cy="0"/>
          </a:xfrm>
          <a:prstGeom prst="straightConnector1">
            <a:avLst/>
          </a:prstGeom>
          <a:noFill/>
          <a:ln w="38100" cap="flat" cmpd="sng">
            <a:solidFill>
              <a:schemeClr val="dk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77" name="Google Shape;177;p5"/>
          <p:cNvCxnSpPr>
            <a:stCxn id="140" idx="3"/>
            <a:endCxn id="178" idx="1"/>
          </p:cNvCxnSpPr>
          <p:nvPr/>
        </p:nvCxnSpPr>
        <p:spPr>
          <a:xfrm rot="10800000" flipH="1">
            <a:off x="12422825" y="2002188"/>
            <a:ext cx="538200" cy="5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sp>
        <p:nvSpPr>
          <p:cNvPr id="178" name="Google Shape;178;p5"/>
          <p:cNvSpPr/>
          <p:nvPr/>
        </p:nvSpPr>
        <p:spPr>
          <a:xfrm>
            <a:off x="12960950" y="1225963"/>
            <a:ext cx="2001000" cy="15522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Internet Research Task Force (</a:t>
            </a:r>
            <a:r>
              <a:rPr lang="en-US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IRTF</a:t>
            </a: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5203750" y="2089750"/>
            <a:ext cx="1030800" cy="457200"/>
          </a:xfrm>
          <a:prstGeom prst="rect">
            <a:avLst/>
          </a:prstGeom>
          <a:solidFill>
            <a:srgbClr val="999999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Research Group</a:t>
            </a:r>
            <a:endParaRPr sz="1200" b="0" i="0" u="none" strike="noStrike" cap="non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596850" y="1865275"/>
            <a:ext cx="6721800" cy="6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Open Sans"/>
              <a:buChar char="●"/>
            </a:pPr>
            <a:r>
              <a:rPr lang="en-US" sz="32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Architectural oversight</a:t>
            </a:r>
            <a:endParaRPr sz="32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Open Sans"/>
              <a:buChar char="●"/>
            </a:pPr>
            <a:r>
              <a:rPr lang="en-US" sz="3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Runs workshops to: </a:t>
            </a:r>
            <a:endParaRPr sz="3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pen Sans"/>
              <a:buChar char="○"/>
            </a:pPr>
            <a:r>
              <a:rPr lang="en-US" sz="2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address current challenges</a:t>
            </a:r>
            <a:endParaRPr sz="2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pen Sans"/>
              <a:buChar char="○"/>
            </a:pPr>
            <a:r>
              <a:rPr lang="en-US" sz="2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explore emerging technologies</a:t>
            </a:r>
            <a:endParaRPr sz="2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pen Sans"/>
              <a:buChar char="○"/>
            </a:pPr>
            <a:r>
              <a:rPr lang="en-US" sz="28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create input for future work within the IETF and IRTF</a:t>
            </a:r>
            <a:endParaRPr sz="28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Open Sans"/>
              <a:buChar char="●"/>
            </a:pPr>
            <a:r>
              <a:rPr lang="en-US" sz="3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Runs programs to address long term perspectives/issues</a:t>
            </a:r>
            <a:endParaRPr sz="3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Open Sans"/>
              <a:buChar char="●"/>
            </a:pPr>
            <a:r>
              <a:rPr lang="en-US" sz="3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Liaison management</a:t>
            </a:r>
            <a:endParaRPr sz="33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15275675" y="3966087"/>
            <a:ext cx="1129800" cy="31890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Group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15241475" y="4778312"/>
            <a:ext cx="1129800" cy="31890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Group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15241475" y="5319950"/>
            <a:ext cx="1129800" cy="31890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Group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15241475" y="5836025"/>
            <a:ext cx="1129800" cy="31890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Group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15241475" y="6431837"/>
            <a:ext cx="1129800" cy="31890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Group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5241475" y="6868200"/>
            <a:ext cx="1129800" cy="31890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Group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5241475" y="7384287"/>
            <a:ext cx="1129800" cy="31890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Group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5241475" y="8170587"/>
            <a:ext cx="1129800" cy="31890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Group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1475" y="8814350"/>
            <a:ext cx="1129800" cy="31890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Group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9144000" y="4794662"/>
            <a:ext cx="1129800" cy="31890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Group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9144000" y="5338350"/>
            <a:ext cx="1129800" cy="31890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Group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9144000" y="5826850"/>
            <a:ext cx="1129800" cy="31890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Group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9144000" y="6610150"/>
            <a:ext cx="1129800" cy="31890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Group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9144000" y="7260800"/>
            <a:ext cx="1129800" cy="31890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Group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9144000" y="8062087"/>
            <a:ext cx="1129800" cy="31890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Group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9144000" y="8694750"/>
            <a:ext cx="1129800" cy="31890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Group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15154250" y="1408087"/>
            <a:ext cx="1030800" cy="457200"/>
          </a:xfrm>
          <a:prstGeom prst="rect">
            <a:avLst/>
          </a:prstGeom>
          <a:solidFill>
            <a:srgbClr val="999999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Research Group</a:t>
            </a:r>
            <a:endParaRPr sz="1200" b="0" i="0" u="none" strike="noStrike" cap="non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10273800" y="7779375"/>
            <a:ext cx="2428500" cy="17634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9067800" y="996650"/>
            <a:ext cx="3498600" cy="1944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419100" y="266600"/>
            <a:ext cx="17348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-US"/>
              <a:t>First</a:t>
            </a:r>
            <a:r>
              <a:rPr lang="en-US">
                <a:solidFill>
                  <a:schemeClr val="accent1"/>
                </a:solidFill>
              </a:rPr>
              <a:t> IAB </a:t>
            </a:r>
            <a:r>
              <a:rPr lang="en-US"/>
              <a:t>W</a:t>
            </a:r>
            <a:r>
              <a:rPr lang="en-US">
                <a:solidFill>
                  <a:schemeClr val="accent1"/>
                </a:solidFill>
              </a:rPr>
              <a:t>orkshop on Network </a:t>
            </a:r>
            <a:r>
              <a:rPr lang="en-US"/>
              <a:t>Management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1243925" y="1372999"/>
            <a:ext cx="15451200" cy="5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1990-2000</a:t>
            </a:r>
            <a:endParaRPr sz="2800" b="1"/>
          </a:p>
          <a:p>
            <a:pPr marL="9144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IETF OPS area has been collecting network management requirements</a:t>
            </a:r>
            <a:endParaRPr sz="2800"/>
          </a:p>
          <a:p>
            <a:pPr marL="13716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Configuration requirements</a:t>
            </a:r>
            <a:endParaRPr sz="2800"/>
          </a:p>
          <a:p>
            <a:pPr marL="13716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Monitoring requirements</a:t>
            </a:r>
            <a:endParaRPr sz="2800"/>
          </a:p>
          <a:p>
            <a:pPr marL="13716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Security requirements</a:t>
            </a: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</a:rPr>
              <a:t>April, 2001~ May 2002 </a:t>
            </a:r>
            <a:endParaRPr sz="2800" b="1" i="0" u="none" strike="noStrike" cap="none">
              <a:solidFill>
                <a:srgbClr val="000000"/>
              </a:solidFill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OPS-NW Road Show visits Operators at RIPE, NANOG, and LISA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Unusable configuration management</a:t>
            </a:r>
            <a:endParaRPr sz="2800"/>
          </a:p>
          <a:p>
            <a:pPr marL="13716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Network monitoring is complex with so many alternative protocols and tools</a:t>
            </a: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</a:rPr>
              <a:t>June 2002</a:t>
            </a:r>
            <a:endParaRPr sz="2800" b="1"/>
          </a:p>
          <a:p>
            <a:pPr marL="9144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/>
              <a:t>3-day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IAB workshop on Network Management in Reston, VA, USA</a:t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3730550" y="7829825"/>
            <a:ext cx="2183700" cy="1008000"/>
          </a:xfrm>
          <a:prstGeom prst="cloudCallout">
            <a:avLst>
              <a:gd name="adj1" fmla="val 118406"/>
              <a:gd name="adj2" fmla="val 42510"/>
            </a:avLst>
          </a:prstGeom>
          <a:noFill/>
          <a:ln w="25400" cap="flat" cmpd="sng">
            <a:solidFill>
              <a:srgbClr val="0080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Operators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/>
          <p:cNvSpPr/>
          <p:nvPr/>
        </p:nvSpPr>
        <p:spPr>
          <a:xfrm rot="143452">
            <a:off x="12340363" y="7637968"/>
            <a:ext cx="1308839" cy="1007975"/>
          </a:xfrm>
          <a:prstGeom prst="cloudCallout">
            <a:avLst>
              <a:gd name="adj1" fmla="val -107470"/>
              <a:gd name="adj2" fmla="val 56621"/>
            </a:avLst>
          </a:prstGeom>
          <a:noFill/>
          <a:ln w="25400" cap="flat" cmpd="sng">
            <a:solidFill>
              <a:srgbClr val="0080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6378725" y="9110400"/>
            <a:ext cx="5181600" cy="9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 txBox="1"/>
          <p:nvPr/>
        </p:nvSpPr>
        <p:spPr>
          <a:xfrm>
            <a:off x="12626525" y="7895650"/>
            <a:ext cx="736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IETF</a:t>
            </a:r>
            <a:endParaRPr sz="2000"/>
          </a:p>
        </p:txBody>
      </p:sp>
      <p:pic>
        <p:nvPicPr>
          <p:cNvPr id="210" name="Google Shape;210;p8" descr="A000220150321H89PPI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5159" y="7467099"/>
            <a:ext cx="4288655" cy="25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title"/>
          </p:nvPr>
        </p:nvSpPr>
        <p:spPr>
          <a:xfrm>
            <a:off x="282725" y="266600"/>
            <a:ext cx="17754600" cy="15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-US" sz="4700">
                <a:solidFill>
                  <a:schemeClr val="accent1"/>
                </a:solidFill>
              </a:rPr>
              <a:t>RFC 3535:</a:t>
            </a:r>
            <a:endParaRPr sz="47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-US" sz="4700">
                <a:solidFill>
                  <a:schemeClr val="accent1"/>
                </a:solidFill>
              </a:rPr>
              <a:t>Overview of the 2002 IAB Network Management Workshop</a:t>
            </a:r>
            <a:r>
              <a:rPr lang="en-US" sz="4700"/>
              <a:t> </a:t>
            </a:r>
            <a:endParaRPr sz="4700"/>
          </a:p>
        </p:txBody>
      </p:sp>
      <p:pic>
        <p:nvPicPr>
          <p:cNvPr id="216" name="Google Shape;216;p10"/>
          <p:cNvPicPr preferRelativeResize="0"/>
          <p:nvPr/>
        </p:nvPicPr>
        <p:blipFill rotWithShape="1">
          <a:blip r:embed="rId3">
            <a:alphaModFix/>
          </a:blip>
          <a:srcRect b="6068"/>
          <a:stretch/>
        </p:blipFill>
        <p:spPr>
          <a:xfrm>
            <a:off x="413450" y="2425600"/>
            <a:ext cx="7870751" cy="5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 rotWithShape="1">
          <a:blip r:embed="rId4">
            <a:alphaModFix/>
          </a:blip>
          <a:srcRect b="6068"/>
          <a:stretch/>
        </p:blipFill>
        <p:spPr>
          <a:xfrm>
            <a:off x="8896350" y="2425600"/>
            <a:ext cx="8819925" cy="5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0"/>
          <p:cNvSpPr/>
          <p:nvPr/>
        </p:nvSpPr>
        <p:spPr>
          <a:xfrm>
            <a:off x="651618" y="6726383"/>
            <a:ext cx="7428300" cy="7482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9183250" y="5803875"/>
            <a:ext cx="8207100" cy="9225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651625" y="8434950"/>
            <a:ext cx="7428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/>
              <a:t>From RFC 3535</a:t>
            </a:r>
            <a:endParaRPr sz="2000" i="1"/>
          </a:p>
        </p:txBody>
      </p:sp>
      <p:sp>
        <p:nvSpPr>
          <p:cNvPr id="221" name="Google Shape;221;p10"/>
          <p:cNvSpPr txBox="1"/>
          <p:nvPr/>
        </p:nvSpPr>
        <p:spPr>
          <a:xfrm>
            <a:off x="9342425" y="8434950"/>
            <a:ext cx="8047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/>
              <a:t>From RFC 3535</a:t>
            </a:r>
            <a:endParaRPr sz="2000" i="1"/>
          </a:p>
        </p:txBody>
      </p:sp>
      <p:sp>
        <p:nvSpPr>
          <p:cNvPr id="9" name="Google Shape;218;p10">
            <a:extLst>
              <a:ext uri="{FF2B5EF4-FFF2-40B4-BE49-F238E27FC236}">
                <a16:creationId xmlns:a16="http://schemas.microsoft.com/office/drawing/2014/main" id="{03799913-ECD9-41C7-9686-42ADC83495CD}"/>
              </a:ext>
            </a:extLst>
          </p:cNvPr>
          <p:cNvSpPr/>
          <p:nvPr/>
        </p:nvSpPr>
        <p:spPr>
          <a:xfrm>
            <a:off x="651618" y="4557362"/>
            <a:ext cx="7428300" cy="125957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>
            <a:spLocks noGrp="1"/>
          </p:cNvSpPr>
          <p:nvPr>
            <p:ph type="title"/>
          </p:nvPr>
        </p:nvSpPr>
        <p:spPr>
          <a:xfrm>
            <a:off x="419100" y="266600"/>
            <a:ext cx="17348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Key Outcomes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endParaRPr/>
          </a:p>
        </p:txBody>
      </p:sp>
      <p:sp>
        <p:nvSpPr>
          <p:cNvPr id="227" name="Google Shape;227;p11"/>
          <p:cNvSpPr txBox="1"/>
          <p:nvPr/>
        </p:nvSpPr>
        <p:spPr>
          <a:xfrm>
            <a:off x="1905150" y="7486175"/>
            <a:ext cx="14608500" cy="1200600"/>
          </a:xfrm>
          <a:prstGeom prst="rect">
            <a:avLst/>
          </a:prstGeom>
          <a:noFill/>
          <a:ln w="762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1"/>
                </a:solidFill>
              </a:rPr>
              <a:t>Importantly, a</a:t>
            </a:r>
            <a:r>
              <a:rPr lang="en-US"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ll IETF WGs work together to develop a cohesive collection of </a:t>
            </a:r>
            <a:r>
              <a:rPr lang="en-US" sz="3600">
                <a:solidFill>
                  <a:schemeClr val="accent1"/>
                </a:solidFill>
              </a:rPr>
              <a:t>YANG data models, at </a:t>
            </a:r>
            <a:r>
              <a:rPr lang="en-US"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en-US" sz="3600">
                <a:solidFill>
                  <a:schemeClr val="accent1"/>
                </a:solidFill>
              </a:rPr>
              <a:t> the element and service levels</a:t>
            </a:r>
            <a:r>
              <a:rPr lang="en-US"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674" y="1675600"/>
            <a:ext cx="15044649" cy="52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ANOG Theme v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12398</TotalTime>
  <Words>1949</Words>
  <Application>Microsoft Office PowerPoint</Application>
  <PresentationFormat>Custom</PresentationFormat>
  <Paragraphs>278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Montserrat</vt:lpstr>
      <vt:lpstr>Montserrat SemiBold</vt:lpstr>
      <vt:lpstr>Microsoft Yahei</vt:lpstr>
      <vt:lpstr>Open Sans</vt:lpstr>
      <vt:lpstr>Arial Unicode MS</vt:lpstr>
      <vt:lpstr>NANOG Theme v1</vt:lpstr>
      <vt:lpstr>IETF/IAB: NM Workshop 2024 Next Era of Network Management Operations (NEMOPS)</vt:lpstr>
      <vt:lpstr>Why Are We Here?</vt:lpstr>
      <vt:lpstr>Working Together</vt:lpstr>
      <vt:lpstr>Showcase: Swisscom, NTT, INSA, and Telefonica</vt:lpstr>
      <vt:lpstr>Internet Society Survey Results “Operators and the IETF”</vt:lpstr>
      <vt:lpstr>Internet Architecture Board (IAB)</vt:lpstr>
      <vt:lpstr>First IAB Workshop on Network Management</vt:lpstr>
      <vt:lpstr>RFC 3535: Overview of the 2002 IAB Network Management Workshop </vt:lpstr>
      <vt:lpstr>Key Outcomes  </vt:lpstr>
      <vt:lpstr>Some Current IETF Network Management Topics</vt:lpstr>
      <vt:lpstr>Getting Ready for Energy-Efficient Network (GREEN) </vt:lpstr>
      <vt:lpstr>22 Years Later, It Is Time To Review Where We Are (Again) </vt:lpstr>
      <vt:lpstr>Objectives</vt:lpstr>
      <vt:lpstr>How to Participate with NEMOPS</vt:lpstr>
      <vt:lpstr>Thank You   (Q&amp;A)</vt:lpstr>
      <vt:lpstr>PowerPoint Presentation</vt:lpstr>
      <vt:lpstr>Context: Configuration</vt:lpstr>
      <vt:lpstr>Context: Monitoring</vt:lpstr>
      <vt:lpstr>Context: Others</vt:lpstr>
      <vt:lpstr>Thank You   (Q&amp;A)</vt:lpstr>
      <vt:lpstr>PowerPoint Presentation</vt:lpstr>
      <vt:lpstr>The Dream</vt:lpstr>
      <vt:lpstr>The Reality</vt:lpstr>
      <vt:lpstr>RFC3535, 22 Years Later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IETF: NM Workshop 2024 Next Era of Network Management Operations (NEMOPS)</dc:title>
  <dc:creator>Qin Wu</dc:creator>
  <cp:lastModifiedBy>Benoit Claise</cp:lastModifiedBy>
  <cp:revision>33</cp:revision>
  <dcterms:modified xsi:type="dcterms:W3CDTF">2024-10-28T12:08:34Z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1730025467</vt:lpwstr>
  </property>
</Properties>
</file>