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01DDE3F-D334-4AD2-9438-4C91A91A4B52}">
  <a:tblStyle styleId="{901DDE3F-D334-4AD2-9438-4C91A91A4B5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e68a60c14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e68a60c14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fd9421eb9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2fd9421eb9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d43c93413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d43c93413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d43c934138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d43c934138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d43c934138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d43c934138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d43c934138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d43c934138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d43c934138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d43c934138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d43c934138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2d43c934138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d43c934138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2d43c934138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fc60d3bfc2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2fc60d3bfc2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Column text + image" type="title">
  <p:cSld name="TITLE">
    <p:bg>
      <p:bgPr>
        <a:solidFill>
          <a:schemeClr val="lt2"/>
        </a:solidFill>
      </p:bgPr>
    </p:bg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/>
          <p:nvPr/>
        </p:nvSpPr>
        <p:spPr>
          <a:xfrm>
            <a:off x="7825" y="0"/>
            <a:ext cx="9144000" cy="72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" name="Google Shape;9;p2"/>
          <p:cNvSpPr txBox="1"/>
          <p:nvPr>
            <p:ph type="title"/>
          </p:nvPr>
        </p:nvSpPr>
        <p:spPr>
          <a:xfrm>
            <a:off x="311700" y="219600"/>
            <a:ext cx="7703700" cy="2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5316A"/>
              </a:buClr>
              <a:buSzPts val="1800"/>
              <a:buFont typeface="Verdana"/>
              <a:buNone/>
              <a:defRPr b="1" sz="18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326797" y="475114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rtl="0" algn="r">
              <a:buNone/>
              <a:defRPr b="1" sz="7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rtl="0" algn="r">
              <a:buNone/>
              <a:defRPr b="1" sz="7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rtl="0" algn="r">
              <a:buNone/>
              <a:defRPr b="1" sz="7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rtl="0" algn="r">
              <a:buNone/>
              <a:defRPr b="1" sz="7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rtl="0" algn="r">
              <a:buNone/>
              <a:defRPr b="1" sz="7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rtl="0" algn="r">
              <a:buNone/>
              <a:defRPr b="1" sz="7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rtl="0" algn="r">
              <a:buNone/>
              <a:defRPr b="1" sz="7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rtl="0" algn="r">
              <a:buNone/>
              <a:defRPr b="1" sz="7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rtl="0" algn="r">
              <a:buNone/>
              <a:defRPr b="1" sz="7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1047750"/>
            <a:ext cx="5717700" cy="28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26738"/>
              </a:buClr>
              <a:buSzPts val="1600"/>
              <a:buNone/>
              <a:defRPr sz="1600">
                <a:solidFill>
                  <a:srgbClr val="F2673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2" name="Google Shape;12;p2"/>
          <p:cNvSpPr txBox="1"/>
          <p:nvPr/>
        </p:nvSpPr>
        <p:spPr>
          <a:xfrm>
            <a:off x="311700" y="1504950"/>
            <a:ext cx="5393700" cy="13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5316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3;p2"/>
          <p:cNvSpPr txBox="1"/>
          <p:nvPr>
            <p:ph idx="2" type="body"/>
          </p:nvPr>
        </p:nvSpPr>
        <p:spPr>
          <a:xfrm>
            <a:off x="311700" y="1447800"/>
            <a:ext cx="3326700" cy="304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sz="1400"/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sz="1400"/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048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29845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794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indent="-2794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7pPr>
            <a:lvl8pPr indent="-2794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8pPr>
            <a:lvl9pPr indent="-2794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9pPr>
          </a:lstStyle>
          <a:p/>
        </p:txBody>
      </p:sp>
      <p:sp>
        <p:nvSpPr>
          <p:cNvPr id="14" name="Google Shape;14;p2"/>
          <p:cNvSpPr/>
          <p:nvPr>
            <p:ph idx="3" type="pic"/>
          </p:nvPr>
        </p:nvSpPr>
        <p:spPr>
          <a:xfrm>
            <a:off x="3943350" y="1447800"/>
            <a:ext cx="4917000" cy="3216000"/>
          </a:xfrm>
          <a:prstGeom prst="rect">
            <a:avLst/>
          </a:prstGeom>
          <a:noFill/>
          <a:ln>
            <a:noFill/>
          </a:ln>
        </p:spPr>
      </p:sp>
      <p:pic>
        <p:nvPicPr>
          <p:cNvPr id="15" name="Google Shape;15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47938" y="146638"/>
            <a:ext cx="426720" cy="4267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" name="Google Shape;16;p2"/>
          <p:cNvGrpSpPr/>
          <p:nvPr/>
        </p:nvGrpSpPr>
        <p:grpSpPr>
          <a:xfrm>
            <a:off x="0" y="4847150"/>
            <a:ext cx="3410100" cy="201600"/>
            <a:chOff x="0" y="4847150"/>
            <a:chExt cx="3410100" cy="201600"/>
          </a:xfrm>
        </p:grpSpPr>
        <p:grpSp>
          <p:nvGrpSpPr>
            <p:cNvPr id="17" name="Google Shape;17;p2"/>
            <p:cNvGrpSpPr/>
            <p:nvPr/>
          </p:nvGrpSpPr>
          <p:grpSpPr>
            <a:xfrm>
              <a:off x="0" y="4847150"/>
              <a:ext cx="3410100" cy="201600"/>
              <a:chOff x="0" y="4847150"/>
              <a:chExt cx="3410100" cy="201600"/>
            </a:xfrm>
          </p:grpSpPr>
          <p:sp>
            <p:nvSpPr>
              <p:cNvPr id="18" name="Google Shape;18;p2"/>
              <p:cNvSpPr/>
              <p:nvPr/>
            </p:nvSpPr>
            <p:spPr>
              <a:xfrm>
                <a:off x="157200" y="4847150"/>
                <a:ext cx="3252900" cy="201600"/>
              </a:xfrm>
              <a:prstGeom prst="rect">
                <a:avLst/>
              </a:prstGeom>
              <a:solidFill>
                <a:srgbClr val="151F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0" y="4847150"/>
                <a:ext cx="157200" cy="201600"/>
              </a:xfrm>
              <a:prstGeom prst="rect">
                <a:avLst/>
              </a:prstGeom>
              <a:solidFill>
                <a:srgbClr val="F267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sp>
          <p:nvSpPr>
            <p:cNvPr id="20" name="Google Shape;20;p2"/>
            <p:cNvSpPr txBox="1"/>
            <p:nvPr/>
          </p:nvSpPr>
          <p:spPr>
            <a:xfrm>
              <a:off x="332400" y="4880825"/>
              <a:ext cx="2991900" cy="15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-GB" sz="8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Your name here | RIPE NCC | </a:t>
              </a:r>
              <a:r>
                <a:rPr lang="en-GB" sz="8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DD Month 2024</a:t>
              </a:r>
              <a:endPara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lt1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 Blue">
  <p:cSld name="BLANK_1">
    <p:bg>
      <p:bgPr>
        <a:solidFill>
          <a:schemeClr val="lt1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2"/>
          <p:cNvSpPr txBox="1"/>
          <p:nvPr>
            <p:ph idx="12" type="sldNum"/>
          </p:nvPr>
        </p:nvSpPr>
        <p:spPr>
          <a:xfrm>
            <a:off x="8513833" y="475114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7" name="Google Shape;137;p12"/>
          <p:cNvPicPr preferRelativeResize="0"/>
          <p:nvPr/>
        </p:nvPicPr>
        <p:blipFill rotWithShape="1">
          <a:blip r:embed="rId2">
            <a:alphaModFix/>
          </a:blip>
          <a:srcRect b="169" l="0" r="0" t="179"/>
          <a:stretch/>
        </p:blipFill>
        <p:spPr>
          <a:xfrm>
            <a:off x="-16187" y="0"/>
            <a:ext cx="917637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ght Blue">
  <p:cSld name="BLANK_1_1">
    <p:bg>
      <p:bgPr>
        <a:solidFill>
          <a:schemeClr val="lt1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3"/>
          <p:cNvSpPr txBox="1"/>
          <p:nvPr>
            <p:ph idx="12" type="sldNum"/>
          </p:nvPr>
        </p:nvSpPr>
        <p:spPr>
          <a:xfrm>
            <a:off x="8513833" y="475114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0" name="Google Shape;140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41" name="Google Shape;141;p13"/>
          <p:cNvPicPr preferRelativeResize="0"/>
          <p:nvPr/>
        </p:nvPicPr>
        <p:blipFill rotWithShape="1">
          <a:blip r:embed="rId2">
            <a:alphaModFix/>
          </a:blip>
          <a:srcRect b="169" l="0" r="0" t="179"/>
          <a:stretch/>
        </p:blipFill>
        <p:spPr>
          <a:xfrm>
            <a:off x="-16175" y="0"/>
            <a:ext cx="917637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Column text">
  <p:cSld name="TITLE_3">
    <p:bg>
      <p:bgPr>
        <a:solidFill>
          <a:schemeClr val="lt2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7825" y="0"/>
            <a:ext cx="9144000" cy="72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219600"/>
            <a:ext cx="7703700" cy="2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5316A"/>
              </a:buClr>
              <a:buSzPts val="1800"/>
              <a:buFont typeface="Verdana"/>
              <a:buNone/>
              <a:defRPr b="1" sz="18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326797" y="475114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rtl="0" algn="r">
              <a:buNone/>
              <a:defRPr b="1" sz="7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rtl="0" algn="r">
              <a:buNone/>
              <a:defRPr b="1" sz="7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rtl="0" algn="r">
              <a:buNone/>
              <a:defRPr b="1" sz="7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rtl="0" algn="r">
              <a:buNone/>
              <a:defRPr b="1" sz="7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rtl="0" algn="r">
              <a:buNone/>
              <a:defRPr b="1" sz="7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rtl="0" algn="r">
              <a:buNone/>
              <a:defRPr b="1" sz="7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rtl="0" algn="r">
              <a:buNone/>
              <a:defRPr b="1" sz="7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rtl="0" algn="r">
              <a:buNone/>
              <a:defRPr b="1" sz="7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rtl="0" algn="r">
              <a:buNone/>
              <a:defRPr b="1" sz="7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" name="Google Shape;25;p3"/>
          <p:cNvSpPr txBox="1"/>
          <p:nvPr>
            <p:ph idx="1" type="subTitle"/>
          </p:nvPr>
        </p:nvSpPr>
        <p:spPr>
          <a:xfrm>
            <a:off x="311700" y="1047750"/>
            <a:ext cx="5717700" cy="28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26738"/>
              </a:buClr>
              <a:buSzPts val="1600"/>
              <a:buNone/>
              <a:defRPr sz="1600">
                <a:solidFill>
                  <a:srgbClr val="F2673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6" name="Google Shape;26;p3"/>
          <p:cNvSpPr txBox="1"/>
          <p:nvPr/>
        </p:nvSpPr>
        <p:spPr>
          <a:xfrm>
            <a:off x="311700" y="1504950"/>
            <a:ext cx="5393700" cy="13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5316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" name="Google Shape;27;p3"/>
          <p:cNvSpPr txBox="1"/>
          <p:nvPr>
            <p:ph idx="2" type="body"/>
          </p:nvPr>
        </p:nvSpPr>
        <p:spPr>
          <a:xfrm>
            <a:off x="311700" y="1447800"/>
            <a:ext cx="8491800" cy="309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sz="1400"/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sz="1400"/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048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29845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794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indent="-2794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7pPr>
            <a:lvl8pPr indent="-2794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8pPr>
            <a:lvl9pPr indent="-2794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9pPr>
          </a:lstStyle>
          <a:p/>
        </p:txBody>
      </p:sp>
      <p:pic>
        <p:nvPicPr>
          <p:cNvPr id="28" name="Google Shape;28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47938" y="146638"/>
            <a:ext cx="426720" cy="4267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" name="Google Shape;29;p3"/>
          <p:cNvGrpSpPr/>
          <p:nvPr/>
        </p:nvGrpSpPr>
        <p:grpSpPr>
          <a:xfrm>
            <a:off x="0" y="4847150"/>
            <a:ext cx="3410100" cy="201600"/>
            <a:chOff x="0" y="4847150"/>
            <a:chExt cx="3410100" cy="201600"/>
          </a:xfrm>
        </p:grpSpPr>
        <p:grpSp>
          <p:nvGrpSpPr>
            <p:cNvPr id="30" name="Google Shape;30;p3"/>
            <p:cNvGrpSpPr/>
            <p:nvPr/>
          </p:nvGrpSpPr>
          <p:grpSpPr>
            <a:xfrm>
              <a:off x="0" y="4847150"/>
              <a:ext cx="3410100" cy="201600"/>
              <a:chOff x="0" y="4847150"/>
              <a:chExt cx="3410100" cy="201600"/>
            </a:xfrm>
          </p:grpSpPr>
          <p:sp>
            <p:nvSpPr>
              <p:cNvPr id="31" name="Google Shape;31;p3"/>
              <p:cNvSpPr/>
              <p:nvPr/>
            </p:nvSpPr>
            <p:spPr>
              <a:xfrm>
                <a:off x="157200" y="4847150"/>
                <a:ext cx="3252900" cy="201600"/>
              </a:xfrm>
              <a:prstGeom prst="rect">
                <a:avLst/>
              </a:prstGeom>
              <a:solidFill>
                <a:srgbClr val="151F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2" name="Google Shape;32;p3"/>
              <p:cNvSpPr/>
              <p:nvPr/>
            </p:nvSpPr>
            <p:spPr>
              <a:xfrm>
                <a:off x="0" y="4847150"/>
                <a:ext cx="157200" cy="201600"/>
              </a:xfrm>
              <a:prstGeom prst="rect">
                <a:avLst/>
              </a:prstGeom>
              <a:solidFill>
                <a:srgbClr val="F267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sp>
          <p:nvSpPr>
            <p:cNvPr id="33" name="Google Shape;33;p3"/>
            <p:cNvSpPr txBox="1"/>
            <p:nvPr/>
          </p:nvSpPr>
          <p:spPr>
            <a:xfrm>
              <a:off x="332400" y="4880825"/>
              <a:ext cx="2991900" cy="15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-GB" sz="8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emile.aben@ripe.net</a:t>
              </a:r>
              <a:r>
                <a:rPr b="1" lang="en-GB" sz="8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 | RIPE NCC | </a:t>
              </a:r>
              <a:r>
                <a:rPr lang="en-GB" sz="8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2024-10-29</a:t>
              </a:r>
              <a:endPara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 text">
  <p:cSld name="TITLE_2">
    <p:bg>
      <p:bgPr>
        <a:solidFill>
          <a:schemeClr val="lt2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/>
          <p:nvPr/>
        </p:nvSpPr>
        <p:spPr>
          <a:xfrm>
            <a:off x="7825" y="0"/>
            <a:ext cx="9144000" cy="72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6" name="Google Shape;36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47938" y="146638"/>
            <a:ext cx="426720" cy="42672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4"/>
          <p:cNvSpPr txBox="1"/>
          <p:nvPr>
            <p:ph type="title"/>
          </p:nvPr>
        </p:nvSpPr>
        <p:spPr>
          <a:xfrm>
            <a:off x="311700" y="219600"/>
            <a:ext cx="7703700" cy="2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5316A"/>
              </a:buClr>
              <a:buSzPts val="1800"/>
              <a:buFont typeface="Verdana"/>
              <a:buNone/>
              <a:defRPr b="1" sz="18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1" type="subTitle"/>
          </p:nvPr>
        </p:nvSpPr>
        <p:spPr>
          <a:xfrm>
            <a:off x="311700" y="1504950"/>
            <a:ext cx="2568300" cy="2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26738"/>
              </a:buClr>
              <a:buSzPts val="1100"/>
              <a:buNone/>
              <a:defRPr sz="1100">
                <a:solidFill>
                  <a:srgbClr val="F2673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9" name="Google Shape;39;p4"/>
          <p:cNvSpPr txBox="1"/>
          <p:nvPr>
            <p:ph idx="2" type="title"/>
          </p:nvPr>
        </p:nvSpPr>
        <p:spPr>
          <a:xfrm>
            <a:off x="311700" y="972075"/>
            <a:ext cx="7703700" cy="2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5316A"/>
              </a:buClr>
              <a:buSzPts val="1600"/>
              <a:buFont typeface="Verdana"/>
              <a:buNone/>
              <a:defRPr b="1" sz="16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4"/>
          <p:cNvSpPr txBox="1"/>
          <p:nvPr>
            <p:ph idx="3" type="subTitle"/>
          </p:nvPr>
        </p:nvSpPr>
        <p:spPr>
          <a:xfrm>
            <a:off x="3301888" y="1504950"/>
            <a:ext cx="2568300" cy="2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26738"/>
              </a:buClr>
              <a:buSzPts val="1100"/>
              <a:buNone/>
              <a:defRPr sz="1100">
                <a:solidFill>
                  <a:srgbClr val="F2673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1" name="Google Shape;41;p4"/>
          <p:cNvSpPr txBox="1"/>
          <p:nvPr>
            <p:ph idx="4" type="body"/>
          </p:nvPr>
        </p:nvSpPr>
        <p:spPr>
          <a:xfrm>
            <a:off x="3301888" y="1838850"/>
            <a:ext cx="2568300" cy="285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2984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b="0" sz="1100"/>
            </a:lvl1pPr>
            <a:lvl2pPr indent="-29845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b="0" sz="1100"/>
            </a:lvl2pPr>
            <a:lvl3pPr indent="-29845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42" name="Google Shape;42;p4"/>
          <p:cNvSpPr txBox="1"/>
          <p:nvPr>
            <p:ph idx="5" type="subTitle"/>
          </p:nvPr>
        </p:nvSpPr>
        <p:spPr>
          <a:xfrm>
            <a:off x="6292075" y="1504950"/>
            <a:ext cx="2568300" cy="2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26738"/>
              </a:buClr>
              <a:buSzPts val="1100"/>
              <a:buNone/>
              <a:defRPr sz="1100">
                <a:solidFill>
                  <a:srgbClr val="F2673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3" name="Google Shape;43;p4"/>
          <p:cNvSpPr txBox="1"/>
          <p:nvPr>
            <p:ph idx="6" type="body"/>
          </p:nvPr>
        </p:nvSpPr>
        <p:spPr>
          <a:xfrm>
            <a:off x="6292075" y="1838850"/>
            <a:ext cx="2568300" cy="285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2984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b="0" sz="1100"/>
            </a:lvl1pPr>
            <a:lvl2pPr indent="-29845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b="0" sz="1100"/>
            </a:lvl2pPr>
            <a:lvl3pPr indent="-29845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44" name="Google Shape;44;p4"/>
          <p:cNvSpPr txBox="1"/>
          <p:nvPr>
            <p:ph idx="7" type="body"/>
          </p:nvPr>
        </p:nvSpPr>
        <p:spPr>
          <a:xfrm>
            <a:off x="311725" y="1838850"/>
            <a:ext cx="2568300" cy="2500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984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b="0" sz="1100"/>
            </a:lvl1pPr>
            <a:lvl2pPr indent="-29845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b="0" sz="1100"/>
            </a:lvl2pPr>
            <a:lvl3pPr indent="-29845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grpSp>
        <p:nvGrpSpPr>
          <p:cNvPr id="45" name="Google Shape;45;p4"/>
          <p:cNvGrpSpPr/>
          <p:nvPr/>
        </p:nvGrpSpPr>
        <p:grpSpPr>
          <a:xfrm>
            <a:off x="0" y="4847150"/>
            <a:ext cx="3410100" cy="201600"/>
            <a:chOff x="0" y="4847150"/>
            <a:chExt cx="3410100" cy="201600"/>
          </a:xfrm>
        </p:grpSpPr>
        <p:grpSp>
          <p:nvGrpSpPr>
            <p:cNvPr id="46" name="Google Shape;46;p4"/>
            <p:cNvGrpSpPr/>
            <p:nvPr/>
          </p:nvGrpSpPr>
          <p:grpSpPr>
            <a:xfrm>
              <a:off x="0" y="4847150"/>
              <a:ext cx="3410100" cy="201600"/>
              <a:chOff x="0" y="4847150"/>
              <a:chExt cx="3410100" cy="201600"/>
            </a:xfrm>
          </p:grpSpPr>
          <p:sp>
            <p:nvSpPr>
              <p:cNvPr id="47" name="Google Shape;47;p4"/>
              <p:cNvSpPr/>
              <p:nvPr/>
            </p:nvSpPr>
            <p:spPr>
              <a:xfrm>
                <a:off x="157200" y="4847150"/>
                <a:ext cx="3252900" cy="201600"/>
              </a:xfrm>
              <a:prstGeom prst="rect">
                <a:avLst/>
              </a:prstGeom>
              <a:solidFill>
                <a:srgbClr val="151F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0" y="4847150"/>
                <a:ext cx="157200" cy="201600"/>
              </a:xfrm>
              <a:prstGeom prst="rect">
                <a:avLst/>
              </a:prstGeom>
              <a:solidFill>
                <a:srgbClr val="F267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sp>
          <p:nvSpPr>
            <p:cNvPr id="49" name="Google Shape;49;p4"/>
            <p:cNvSpPr txBox="1"/>
            <p:nvPr/>
          </p:nvSpPr>
          <p:spPr>
            <a:xfrm>
              <a:off x="332400" y="4880825"/>
              <a:ext cx="2991900" cy="15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-GB" sz="8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Your name here | RIPE NCC | </a:t>
              </a:r>
              <a:r>
                <a:rPr lang="en-GB" sz="8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DD Month 2024</a:t>
              </a:r>
              <a:endPara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50" name="Google Shape;50;p4"/>
          <p:cNvSpPr txBox="1"/>
          <p:nvPr>
            <p:ph idx="12" type="sldNum"/>
          </p:nvPr>
        </p:nvSpPr>
        <p:spPr>
          <a:xfrm>
            <a:off x="8326797" y="475114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rtl="0" algn="r">
              <a:buNone/>
              <a:defRPr b="1" sz="7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rtl="0" algn="r">
              <a:buNone/>
              <a:defRPr b="1" sz="7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rtl="0" algn="r">
              <a:buNone/>
              <a:defRPr b="1" sz="7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rtl="0" algn="r">
              <a:buNone/>
              <a:defRPr b="1" sz="7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rtl="0" algn="r">
              <a:buNone/>
              <a:defRPr b="1" sz="7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rtl="0" algn="r">
              <a:buNone/>
              <a:defRPr b="1" sz="7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rtl="0" algn="r">
              <a:buNone/>
              <a:defRPr b="1" sz="7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rtl="0" algn="r">
              <a:buNone/>
              <a:defRPr b="1" sz="7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rtl="0" algn="r">
              <a:buNone/>
              <a:defRPr b="1" sz="7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 text + photos">
  <p:cSld name="TITLE_2_1">
    <p:bg>
      <p:bgPr>
        <a:solidFill>
          <a:schemeClr val="lt2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5"/>
          <p:cNvSpPr/>
          <p:nvPr/>
        </p:nvSpPr>
        <p:spPr>
          <a:xfrm>
            <a:off x="7825" y="0"/>
            <a:ext cx="9144000" cy="72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3" name="Google Shape;53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47938" y="146638"/>
            <a:ext cx="426720" cy="42672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5"/>
          <p:cNvSpPr txBox="1"/>
          <p:nvPr>
            <p:ph type="title"/>
          </p:nvPr>
        </p:nvSpPr>
        <p:spPr>
          <a:xfrm>
            <a:off x="311700" y="219600"/>
            <a:ext cx="7703700" cy="2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5316A"/>
              </a:buClr>
              <a:buSzPts val="1800"/>
              <a:buFont typeface="Verdana"/>
              <a:buNone/>
              <a:defRPr b="1" sz="18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5" name="Google Shape;55;p5"/>
          <p:cNvSpPr txBox="1"/>
          <p:nvPr>
            <p:ph idx="1" type="subTitle"/>
          </p:nvPr>
        </p:nvSpPr>
        <p:spPr>
          <a:xfrm>
            <a:off x="311700" y="2809875"/>
            <a:ext cx="2568300" cy="2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26738"/>
              </a:buClr>
              <a:buSzPts val="1100"/>
              <a:buNone/>
              <a:defRPr sz="1100">
                <a:solidFill>
                  <a:srgbClr val="F2673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56" name="Google Shape;56;p5"/>
          <p:cNvSpPr txBox="1"/>
          <p:nvPr>
            <p:ph idx="2" type="body"/>
          </p:nvPr>
        </p:nvSpPr>
        <p:spPr>
          <a:xfrm>
            <a:off x="311700" y="3143775"/>
            <a:ext cx="2568300" cy="1428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2984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b="0" sz="1100"/>
            </a:lvl1pPr>
            <a:lvl2pPr indent="-29845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b="0" sz="1100"/>
            </a:lvl2pPr>
            <a:lvl3pPr indent="-29845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57" name="Google Shape;57;p5"/>
          <p:cNvSpPr txBox="1"/>
          <p:nvPr>
            <p:ph idx="3" type="subTitle"/>
          </p:nvPr>
        </p:nvSpPr>
        <p:spPr>
          <a:xfrm>
            <a:off x="3301888" y="2809875"/>
            <a:ext cx="2568300" cy="2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26738"/>
              </a:buClr>
              <a:buSzPts val="1100"/>
              <a:buNone/>
              <a:defRPr sz="1100">
                <a:solidFill>
                  <a:srgbClr val="F2673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58" name="Google Shape;58;p5"/>
          <p:cNvSpPr txBox="1"/>
          <p:nvPr>
            <p:ph idx="4" type="body"/>
          </p:nvPr>
        </p:nvSpPr>
        <p:spPr>
          <a:xfrm>
            <a:off x="3301900" y="3143775"/>
            <a:ext cx="2568300" cy="1428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2984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b="0" sz="1100"/>
            </a:lvl1pPr>
            <a:lvl2pPr indent="-29845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b="0" sz="1100"/>
            </a:lvl2pPr>
            <a:lvl3pPr indent="-29845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59" name="Google Shape;59;p5"/>
          <p:cNvSpPr txBox="1"/>
          <p:nvPr>
            <p:ph idx="5" type="subTitle"/>
          </p:nvPr>
        </p:nvSpPr>
        <p:spPr>
          <a:xfrm>
            <a:off x="6292075" y="2809875"/>
            <a:ext cx="2568300" cy="2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26738"/>
              </a:buClr>
              <a:buSzPts val="1100"/>
              <a:buNone/>
              <a:defRPr sz="1100">
                <a:solidFill>
                  <a:srgbClr val="F2673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0" name="Google Shape;60;p5"/>
          <p:cNvSpPr txBox="1"/>
          <p:nvPr>
            <p:ph idx="6" type="body"/>
          </p:nvPr>
        </p:nvSpPr>
        <p:spPr>
          <a:xfrm>
            <a:off x="6292100" y="3143775"/>
            <a:ext cx="2568300" cy="1428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2984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b="0" sz="1100"/>
            </a:lvl1pPr>
            <a:lvl2pPr indent="-29845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b="0" sz="1100"/>
            </a:lvl2pPr>
            <a:lvl3pPr indent="-29845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61" name="Google Shape;61;p5"/>
          <p:cNvSpPr/>
          <p:nvPr>
            <p:ph idx="7" type="pic"/>
          </p:nvPr>
        </p:nvSpPr>
        <p:spPr>
          <a:xfrm>
            <a:off x="342900" y="972075"/>
            <a:ext cx="2537100" cy="1666500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5"/>
          <p:cNvSpPr/>
          <p:nvPr>
            <p:ph idx="8" type="pic"/>
          </p:nvPr>
        </p:nvSpPr>
        <p:spPr>
          <a:xfrm>
            <a:off x="3303450" y="972075"/>
            <a:ext cx="2537100" cy="1666500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5"/>
          <p:cNvSpPr/>
          <p:nvPr>
            <p:ph idx="9" type="pic"/>
          </p:nvPr>
        </p:nvSpPr>
        <p:spPr>
          <a:xfrm>
            <a:off x="6264000" y="972075"/>
            <a:ext cx="2537100" cy="16665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64" name="Google Shape;64;p5"/>
          <p:cNvGrpSpPr/>
          <p:nvPr/>
        </p:nvGrpSpPr>
        <p:grpSpPr>
          <a:xfrm>
            <a:off x="0" y="4847150"/>
            <a:ext cx="3410100" cy="201600"/>
            <a:chOff x="0" y="4847150"/>
            <a:chExt cx="3410100" cy="201600"/>
          </a:xfrm>
        </p:grpSpPr>
        <p:grpSp>
          <p:nvGrpSpPr>
            <p:cNvPr id="65" name="Google Shape;65;p5"/>
            <p:cNvGrpSpPr/>
            <p:nvPr/>
          </p:nvGrpSpPr>
          <p:grpSpPr>
            <a:xfrm>
              <a:off x="0" y="4847150"/>
              <a:ext cx="3410100" cy="201600"/>
              <a:chOff x="0" y="4847150"/>
              <a:chExt cx="3410100" cy="201600"/>
            </a:xfrm>
          </p:grpSpPr>
          <p:sp>
            <p:nvSpPr>
              <p:cNvPr id="66" name="Google Shape;66;p5"/>
              <p:cNvSpPr/>
              <p:nvPr/>
            </p:nvSpPr>
            <p:spPr>
              <a:xfrm>
                <a:off x="157200" y="4847150"/>
                <a:ext cx="3252900" cy="201600"/>
              </a:xfrm>
              <a:prstGeom prst="rect">
                <a:avLst/>
              </a:prstGeom>
              <a:solidFill>
                <a:srgbClr val="151F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67" name="Google Shape;67;p5"/>
              <p:cNvSpPr/>
              <p:nvPr/>
            </p:nvSpPr>
            <p:spPr>
              <a:xfrm>
                <a:off x="0" y="4847150"/>
                <a:ext cx="157200" cy="201600"/>
              </a:xfrm>
              <a:prstGeom prst="rect">
                <a:avLst/>
              </a:prstGeom>
              <a:solidFill>
                <a:srgbClr val="F267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sp>
          <p:nvSpPr>
            <p:cNvPr id="68" name="Google Shape;68;p5"/>
            <p:cNvSpPr txBox="1"/>
            <p:nvPr/>
          </p:nvSpPr>
          <p:spPr>
            <a:xfrm>
              <a:off x="332400" y="4880825"/>
              <a:ext cx="2991900" cy="15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-GB" sz="8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Your name here | RIPE NCC | </a:t>
              </a:r>
              <a:r>
                <a:rPr lang="en-GB" sz="8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DD Month 2024</a:t>
              </a:r>
              <a:endPara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69" name="Google Shape;69;p5"/>
          <p:cNvSpPr txBox="1"/>
          <p:nvPr>
            <p:ph idx="12" type="sldNum"/>
          </p:nvPr>
        </p:nvSpPr>
        <p:spPr>
          <a:xfrm>
            <a:off x="8326797" y="475114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rtl="0" algn="r">
              <a:buNone/>
              <a:defRPr b="1" sz="7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rtl="0" algn="r">
              <a:buNone/>
              <a:defRPr b="1" sz="7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rtl="0" algn="r">
              <a:buNone/>
              <a:defRPr b="1" sz="7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rtl="0" algn="r">
              <a:buNone/>
              <a:defRPr b="1" sz="7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rtl="0" algn="r">
              <a:buNone/>
              <a:defRPr b="1" sz="7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rtl="0" algn="r">
              <a:buNone/>
              <a:defRPr b="1" sz="7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rtl="0" algn="r">
              <a:buNone/>
              <a:defRPr b="1" sz="7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rtl="0" algn="r">
              <a:buNone/>
              <a:defRPr b="1" sz="7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rtl="0" algn="r">
              <a:buNone/>
              <a:defRPr b="1" sz="7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Page - 5 Column text &amp; photos">
  <p:cSld name="TITLE_2_1_1">
    <p:bg>
      <p:bgPr>
        <a:solidFill>
          <a:schemeClr val="lt2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6"/>
          <p:cNvSpPr txBox="1"/>
          <p:nvPr>
            <p:ph idx="1" type="body"/>
          </p:nvPr>
        </p:nvSpPr>
        <p:spPr>
          <a:xfrm>
            <a:off x="6997100" y="2280075"/>
            <a:ext cx="1471800" cy="15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29845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b="0" sz="1100"/>
            </a:lvl2pPr>
            <a:lvl3pPr indent="-29845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72" name="Google Shape;72;p6"/>
          <p:cNvSpPr txBox="1"/>
          <p:nvPr>
            <p:ph idx="2" type="body"/>
          </p:nvPr>
        </p:nvSpPr>
        <p:spPr>
          <a:xfrm>
            <a:off x="6997100" y="2485861"/>
            <a:ext cx="1471800" cy="15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29845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b="0" sz="1100"/>
            </a:lvl1pPr>
            <a:lvl2pPr indent="-298450" lvl="1" marL="914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b="0" sz="1100"/>
            </a:lvl2pPr>
            <a:lvl3pPr indent="-298450" lvl="2" marL="1371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73" name="Google Shape;73;p6"/>
          <p:cNvSpPr/>
          <p:nvPr>
            <p:ph idx="3" type="pic"/>
          </p:nvPr>
        </p:nvSpPr>
        <p:spPr>
          <a:xfrm>
            <a:off x="7155200" y="972075"/>
            <a:ext cx="1155600" cy="1155600"/>
          </a:xfrm>
          <a:prstGeom prst="ellipse">
            <a:avLst/>
          </a:prstGeom>
          <a:noFill/>
          <a:ln>
            <a:noFill/>
          </a:ln>
        </p:spPr>
      </p:sp>
      <p:sp>
        <p:nvSpPr>
          <p:cNvPr id="74" name="Google Shape;74;p6"/>
          <p:cNvSpPr/>
          <p:nvPr>
            <p:ph idx="4" type="pic"/>
          </p:nvPr>
        </p:nvSpPr>
        <p:spPr>
          <a:xfrm>
            <a:off x="7155200" y="2982450"/>
            <a:ext cx="1155600" cy="1155600"/>
          </a:xfrm>
          <a:prstGeom prst="ellipse">
            <a:avLst/>
          </a:prstGeom>
          <a:noFill/>
          <a:ln>
            <a:noFill/>
          </a:ln>
        </p:spPr>
      </p:sp>
      <p:sp>
        <p:nvSpPr>
          <p:cNvPr id="75" name="Google Shape;75;p6"/>
          <p:cNvSpPr txBox="1"/>
          <p:nvPr>
            <p:ph idx="5" type="body"/>
          </p:nvPr>
        </p:nvSpPr>
        <p:spPr>
          <a:xfrm>
            <a:off x="6997100" y="4290450"/>
            <a:ext cx="1471800" cy="15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29845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b="0" sz="1100"/>
            </a:lvl2pPr>
            <a:lvl3pPr indent="-29845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76" name="Google Shape;76;p6"/>
          <p:cNvSpPr txBox="1"/>
          <p:nvPr>
            <p:ph idx="6" type="body"/>
          </p:nvPr>
        </p:nvSpPr>
        <p:spPr>
          <a:xfrm>
            <a:off x="6997100" y="4496236"/>
            <a:ext cx="1471800" cy="15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29845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b="0" sz="1100"/>
            </a:lvl1pPr>
            <a:lvl2pPr indent="-298450" lvl="1" marL="914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b="0" sz="1100"/>
            </a:lvl2pPr>
            <a:lvl3pPr indent="-298450" lvl="2" marL="1371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77" name="Google Shape;77;p6"/>
          <p:cNvSpPr/>
          <p:nvPr/>
        </p:nvSpPr>
        <p:spPr>
          <a:xfrm>
            <a:off x="7825" y="0"/>
            <a:ext cx="9144000" cy="72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8" name="Google Shape;78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47938" y="146638"/>
            <a:ext cx="426720" cy="42672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6"/>
          <p:cNvSpPr txBox="1"/>
          <p:nvPr>
            <p:ph type="title"/>
          </p:nvPr>
        </p:nvSpPr>
        <p:spPr>
          <a:xfrm>
            <a:off x="311700" y="219600"/>
            <a:ext cx="7703700" cy="2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5316A"/>
              </a:buClr>
              <a:buSzPts val="1800"/>
              <a:buFont typeface="Verdana"/>
              <a:buNone/>
              <a:defRPr b="1" sz="18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0" name="Google Shape;80;p6"/>
          <p:cNvSpPr/>
          <p:nvPr>
            <p:ph idx="7" type="pic"/>
          </p:nvPr>
        </p:nvSpPr>
        <p:spPr>
          <a:xfrm>
            <a:off x="469800" y="972075"/>
            <a:ext cx="1155600" cy="1155600"/>
          </a:xfrm>
          <a:prstGeom prst="ellipse">
            <a:avLst/>
          </a:prstGeom>
          <a:noFill/>
          <a:ln>
            <a:noFill/>
          </a:ln>
        </p:spPr>
      </p:sp>
      <p:sp>
        <p:nvSpPr>
          <p:cNvPr id="81" name="Google Shape;81;p6"/>
          <p:cNvSpPr txBox="1"/>
          <p:nvPr>
            <p:ph idx="8" type="body"/>
          </p:nvPr>
        </p:nvSpPr>
        <p:spPr>
          <a:xfrm>
            <a:off x="311700" y="2280075"/>
            <a:ext cx="1471800" cy="15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29845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b="0" sz="1100"/>
            </a:lvl2pPr>
            <a:lvl3pPr indent="-29845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82" name="Google Shape;82;p6"/>
          <p:cNvSpPr txBox="1"/>
          <p:nvPr>
            <p:ph idx="9" type="body"/>
          </p:nvPr>
        </p:nvSpPr>
        <p:spPr>
          <a:xfrm>
            <a:off x="311700" y="2485861"/>
            <a:ext cx="1471800" cy="15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29845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b="0" sz="1100"/>
            </a:lvl1pPr>
            <a:lvl2pPr indent="-298450" lvl="1" marL="914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b="0" sz="1100"/>
            </a:lvl2pPr>
            <a:lvl3pPr indent="-298450" lvl="2" marL="1371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83" name="Google Shape;83;p6"/>
          <p:cNvSpPr/>
          <p:nvPr>
            <p:ph idx="13" type="pic"/>
          </p:nvPr>
        </p:nvSpPr>
        <p:spPr>
          <a:xfrm>
            <a:off x="2134100" y="972075"/>
            <a:ext cx="1155600" cy="1155600"/>
          </a:xfrm>
          <a:prstGeom prst="ellipse">
            <a:avLst/>
          </a:prstGeom>
          <a:noFill/>
          <a:ln>
            <a:noFill/>
          </a:ln>
        </p:spPr>
      </p:sp>
      <p:sp>
        <p:nvSpPr>
          <p:cNvPr id="84" name="Google Shape;84;p6"/>
          <p:cNvSpPr txBox="1"/>
          <p:nvPr>
            <p:ph idx="14" type="body"/>
          </p:nvPr>
        </p:nvSpPr>
        <p:spPr>
          <a:xfrm>
            <a:off x="1976000" y="2280075"/>
            <a:ext cx="1471800" cy="15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29845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b="0" sz="1100"/>
            </a:lvl2pPr>
            <a:lvl3pPr indent="-29845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85" name="Google Shape;85;p6"/>
          <p:cNvSpPr txBox="1"/>
          <p:nvPr>
            <p:ph idx="15" type="body"/>
          </p:nvPr>
        </p:nvSpPr>
        <p:spPr>
          <a:xfrm>
            <a:off x="1976000" y="2485861"/>
            <a:ext cx="1471800" cy="15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29845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b="0" sz="1100"/>
            </a:lvl1pPr>
            <a:lvl2pPr indent="-298450" lvl="1" marL="914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b="0" sz="1100"/>
            </a:lvl2pPr>
            <a:lvl3pPr indent="-298450" lvl="2" marL="1371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86" name="Google Shape;86;p6"/>
          <p:cNvSpPr/>
          <p:nvPr>
            <p:ph idx="16" type="pic"/>
          </p:nvPr>
        </p:nvSpPr>
        <p:spPr>
          <a:xfrm>
            <a:off x="3807800" y="972075"/>
            <a:ext cx="1155600" cy="1155600"/>
          </a:xfrm>
          <a:prstGeom prst="ellipse">
            <a:avLst/>
          </a:prstGeom>
          <a:noFill/>
          <a:ln>
            <a:noFill/>
          </a:ln>
        </p:spPr>
      </p:sp>
      <p:sp>
        <p:nvSpPr>
          <p:cNvPr id="87" name="Google Shape;87;p6"/>
          <p:cNvSpPr txBox="1"/>
          <p:nvPr>
            <p:ph idx="17" type="body"/>
          </p:nvPr>
        </p:nvSpPr>
        <p:spPr>
          <a:xfrm>
            <a:off x="3649700" y="2280075"/>
            <a:ext cx="1471800" cy="15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29845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b="0" sz="1100"/>
            </a:lvl2pPr>
            <a:lvl3pPr indent="-29845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88" name="Google Shape;88;p6"/>
          <p:cNvSpPr txBox="1"/>
          <p:nvPr>
            <p:ph idx="18" type="body"/>
          </p:nvPr>
        </p:nvSpPr>
        <p:spPr>
          <a:xfrm>
            <a:off x="3649700" y="2485861"/>
            <a:ext cx="1471800" cy="15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29845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b="0" sz="1100"/>
            </a:lvl1pPr>
            <a:lvl2pPr indent="-298450" lvl="1" marL="914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b="0" sz="1100"/>
            </a:lvl2pPr>
            <a:lvl3pPr indent="-298450" lvl="2" marL="1371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89" name="Google Shape;89;p6"/>
          <p:cNvSpPr/>
          <p:nvPr>
            <p:ph idx="19" type="pic"/>
          </p:nvPr>
        </p:nvSpPr>
        <p:spPr>
          <a:xfrm>
            <a:off x="5481500" y="972075"/>
            <a:ext cx="1155600" cy="1155600"/>
          </a:xfrm>
          <a:prstGeom prst="ellipse">
            <a:avLst/>
          </a:prstGeom>
          <a:noFill/>
          <a:ln>
            <a:noFill/>
          </a:ln>
        </p:spPr>
      </p:sp>
      <p:sp>
        <p:nvSpPr>
          <p:cNvPr id="90" name="Google Shape;90;p6"/>
          <p:cNvSpPr txBox="1"/>
          <p:nvPr>
            <p:ph idx="20" type="body"/>
          </p:nvPr>
        </p:nvSpPr>
        <p:spPr>
          <a:xfrm>
            <a:off x="5323400" y="2280075"/>
            <a:ext cx="1471800" cy="15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29845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b="0" sz="1100"/>
            </a:lvl2pPr>
            <a:lvl3pPr indent="-29845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91" name="Google Shape;91;p6"/>
          <p:cNvSpPr txBox="1"/>
          <p:nvPr>
            <p:ph idx="21" type="body"/>
          </p:nvPr>
        </p:nvSpPr>
        <p:spPr>
          <a:xfrm>
            <a:off x="5323400" y="2485861"/>
            <a:ext cx="1471800" cy="15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29845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b="0" sz="1100"/>
            </a:lvl1pPr>
            <a:lvl2pPr indent="-298450" lvl="1" marL="914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b="0" sz="1100"/>
            </a:lvl2pPr>
            <a:lvl3pPr indent="-298450" lvl="2" marL="1371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92" name="Google Shape;92;p6"/>
          <p:cNvSpPr/>
          <p:nvPr>
            <p:ph idx="22" type="pic"/>
          </p:nvPr>
        </p:nvSpPr>
        <p:spPr>
          <a:xfrm>
            <a:off x="469800" y="2982450"/>
            <a:ext cx="1155600" cy="1155600"/>
          </a:xfrm>
          <a:prstGeom prst="ellipse">
            <a:avLst/>
          </a:prstGeom>
          <a:noFill/>
          <a:ln>
            <a:noFill/>
          </a:ln>
        </p:spPr>
      </p:sp>
      <p:sp>
        <p:nvSpPr>
          <p:cNvPr id="93" name="Google Shape;93;p6"/>
          <p:cNvSpPr txBox="1"/>
          <p:nvPr>
            <p:ph idx="23" type="body"/>
          </p:nvPr>
        </p:nvSpPr>
        <p:spPr>
          <a:xfrm>
            <a:off x="311700" y="4290450"/>
            <a:ext cx="1471800" cy="15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29845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b="0" sz="1100"/>
            </a:lvl2pPr>
            <a:lvl3pPr indent="-29845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94" name="Google Shape;94;p6"/>
          <p:cNvSpPr txBox="1"/>
          <p:nvPr>
            <p:ph idx="24" type="body"/>
          </p:nvPr>
        </p:nvSpPr>
        <p:spPr>
          <a:xfrm>
            <a:off x="311700" y="4496236"/>
            <a:ext cx="1471800" cy="15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29845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b="0" sz="1100"/>
            </a:lvl1pPr>
            <a:lvl2pPr indent="-298450" lvl="1" marL="914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b="0" sz="1100"/>
            </a:lvl2pPr>
            <a:lvl3pPr indent="-298450" lvl="2" marL="1371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95" name="Google Shape;95;p6"/>
          <p:cNvSpPr/>
          <p:nvPr>
            <p:ph idx="25" type="pic"/>
          </p:nvPr>
        </p:nvSpPr>
        <p:spPr>
          <a:xfrm>
            <a:off x="2134100" y="2982450"/>
            <a:ext cx="1155600" cy="1155600"/>
          </a:xfrm>
          <a:prstGeom prst="ellipse">
            <a:avLst/>
          </a:prstGeom>
          <a:noFill/>
          <a:ln>
            <a:noFill/>
          </a:ln>
        </p:spPr>
      </p:sp>
      <p:sp>
        <p:nvSpPr>
          <p:cNvPr id="96" name="Google Shape;96;p6"/>
          <p:cNvSpPr txBox="1"/>
          <p:nvPr>
            <p:ph idx="26" type="body"/>
          </p:nvPr>
        </p:nvSpPr>
        <p:spPr>
          <a:xfrm>
            <a:off x="1976000" y="4290450"/>
            <a:ext cx="1471800" cy="15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29845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b="0" sz="1100"/>
            </a:lvl2pPr>
            <a:lvl3pPr indent="-29845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97" name="Google Shape;97;p6"/>
          <p:cNvSpPr txBox="1"/>
          <p:nvPr>
            <p:ph idx="27" type="body"/>
          </p:nvPr>
        </p:nvSpPr>
        <p:spPr>
          <a:xfrm>
            <a:off x="1976000" y="4496236"/>
            <a:ext cx="1471800" cy="15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29845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b="0" sz="1100"/>
            </a:lvl1pPr>
            <a:lvl2pPr indent="-298450" lvl="1" marL="914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b="0" sz="1100"/>
            </a:lvl2pPr>
            <a:lvl3pPr indent="-298450" lvl="2" marL="1371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98" name="Google Shape;98;p6"/>
          <p:cNvSpPr/>
          <p:nvPr>
            <p:ph idx="28" type="pic"/>
          </p:nvPr>
        </p:nvSpPr>
        <p:spPr>
          <a:xfrm>
            <a:off x="3807800" y="2982450"/>
            <a:ext cx="1155600" cy="1155600"/>
          </a:xfrm>
          <a:prstGeom prst="ellipse">
            <a:avLst/>
          </a:prstGeom>
          <a:noFill/>
          <a:ln>
            <a:noFill/>
          </a:ln>
        </p:spPr>
      </p:sp>
      <p:sp>
        <p:nvSpPr>
          <p:cNvPr id="99" name="Google Shape;99;p6"/>
          <p:cNvSpPr txBox="1"/>
          <p:nvPr>
            <p:ph idx="29" type="body"/>
          </p:nvPr>
        </p:nvSpPr>
        <p:spPr>
          <a:xfrm>
            <a:off x="3649700" y="4290450"/>
            <a:ext cx="1471800" cy="15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29845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b="0" sz="1100"/>
            </a:lvl2pPr>
            <a:lvl3pPr indent="-29845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100" name="Google Shape;100;p6"/>
          <p:cNvSpPr txBox="1"/>
          <p:nvPr>
            <p:ph idx="30" type="body"/>
          </p:nvPr>
        </p:nvSpPr>
        <p:spPr>
          <a:xfrm>
            <a:off x="3649700" y="4496236"/>
            <a:ext cx="1471800" cy="15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29845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b="0" sz="1100"/>
            </a:lvl1pPr>
            <a:lvl2pPr indent="-298450" lvl="1" marL="914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b="0" sz="1100"/>
            </a:lvl2pPr>
            <a:lvl3pPr indent="-298450" lvl="2" marL="1371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101" name="Google Shape;101;p6"/>
          <p:cNvSpPr/>
          <p:nvPr>
            <p:ph idx="31" type="pic"/>
          </p:nvPr>
        </p:nvSpPr>
        <p:spPr>
          <a:xfrm>
            <a:off x="5481500" y="2982450"/>
            <a:ext cx="1155600" cy="11556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02" name="Google Shape;102;p6"/>
          <p:cNvSpPr txBox="1"/>
          <p:nvPr>
            <p:ph idx="32" type="body"/>
          </p:nvPr>
        </p:nvSpPr>
        <p:spPr>
          <a:xfrm>
            <a:off x="5323400" y="4290450"/>
            <a:ext cx="1471800" cy="15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29845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b="0" sz="1100"/>
            </a:lvl2pPr>
            <a:lvl3pPr indent="-29845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103" name="Google Shape;103;p6"/>
          <p:cNvSpPr txBox="1"/>
          <p:nvPr>
            <p:ph idx="33" type="body"/>
          </p:nvPr>
        </p:nvSpPr>
        <p:spPr>
          <a:xfrm>
            <a:off x="5323400" y="4496236"/>
            <a:ext cx="1471800" cy="15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29845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b="0" sz="1100"/>
            </a:lvl1pPr>
            <a:lvl2pPr indent="-298450" lvl="1" marL="914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b="0" sz="1100"/>
            </a:lvl2pPr>
            <a:lvl3pPr indent="-298450" lvl="2" marL="1371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grpSp>
        <p:nvGrpSpPr>
          <p:cNvPr id="104" name="Google Shape;104;p6"/>
          <p:cNvGrpSpPr/>
          <p:nvPr/>
        </p:nvGrpSpPr>
        <p:grpSpPr>
          <a:xfrm>
            <a:off x="0" y="4847150"/>
            <a:ext cx="3410100" cy="201600"/>
            <a:chOff x="0" y="4847150"/>
            <a:chExt cx="3410100" cy="201600"/>
          </a:xfrm>
        </p:grpSpPr>
        <p:grpSp>
          <p:nvGrpSpPr>
            <p:cNvPr id="105" name="Google Shape;105;p6"/>
            <p:cNvGrpSpPr/>
            <p:nvPr/>
          </p:nvGrpSpPr>
          <p:grpSpPr>
            <a:xfrm>
              <a:off x="0" y="4847150"/>
              <a:ext cx="3410100" cy="201600"/>
              <a:chOff x="0" y="4847150"/>
              <a:chExt cx="3410100" cy="201600"/>
            </a:xfrm>
          </p:grpSpPr>
          <p:sp>
            <p:nvSpPr>
              <p:cNvPr id="106" name="Google Shape;106;p6"/>
              <p:cNvSpPr/>
              <p:nvPr/>
            </p:nvSpPr>
            <p:spPr>
              <a:xfrm>
                <a:off x="157200" y="4847150"/>
                <a:ext cx="3252900" cy="201600"/>
              </a:xfrm>
              <a:prstGeom prst="rect">
                <a:avLst/>
              </a:prstGeom>
              <a:solidFill>
                <a:srgbClr val="151F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07" name="Google Shape;107;p6"/>
              <p:cNvSpPr/>
              <p:nvPr/>
            </p:nvSpPr>
            <p:spPr>
              <a:xfrm>
                <a:off x="0" y="4847150"/>
                <a:ext cx="157200" cy="201600"/>
              </a:xfrm>
              <a:prstGeom prst="rect">
                <a:avLst/>
              </a:prstGeom>
              <a:solidFill>
                <a:srgbClr val="F267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sp>
          <p:nvSpPr>
            <p:cNvPr id="108" name="Google Shape;108;p6"/>
            <p:cNvSpPr txBox="1"/>
            <p:nvPr/>
          </p:nvSpPr>
          <p:spPr>
            <a:xfrm>
              <a:off x="332400" y="4880825"/>
              <a:ext cx="2991900" cy="15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-GB" sz="8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Your name here | RIPE NCC | </a:t>
              </a:r>
              <a:r>
                <a:rPr lang="en-GB" sz="8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DD Month 2024</a:t>
              </a:r>
              <a:endPara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109" name="Google Shape;109;p6"/>
          <p:cNvSpPr txBox="1"/>
          <p:nvPr>
            <p:ph idx="12" type="sldNum"/>
          </p:nvPr>
        </p:nvSpPr>
        <p:spPr>
          <a:xfrm>
            <a:off x="8326797" y="475114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rtl="0" algn="r">
              <a:buNone/>
              <a:defRPr b="1" sz="7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rtl="0" algn="r">
              <a:buNone/>
              <a:defRPr b="1" sz="7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rtl="0" algn="r">
              <a:buNone/>
              <a:defRPr b="1" sz="7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rtl="0" algn="r">
              <a:buNone/>
              <a:defRPr b="1" sz="7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rtl="0" algn="r">
              <a:buNone/>
              <a:defRPr b="1" sz="7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rtl="0" algn="r">
              <a:buNone/>
              <a:defRPr b="1" sz="7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rtl="0" algn="r">
              <a:buNone/>
              <a:defRPr b="1" sz="7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rtl="0" algn="r">
              <a:buNone/>
              <a:defRPr b="1" sz="7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rtl="0" algn="r">
              <a:buNone/>
              <a:defRPr b="1" sz="7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file Page - 1 Column text + 1 photo">
  <p:cSld name="TITLE_2_1_1_1">
    <p:bg>
      <p:bgPr>
        <a:solidFill>
          <a:schemeClr val="lt2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"/>
          <p:cNvSpPr/>
          <p:nvPr/>
        </p:nvSpPr>
        <p:spPr>
          <a:xfrm>
            <a:off x="7825" y="0"/>
            <a:ext cx="9144000" cy="72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2" name="Google Shape;112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47938" y="146638"/>
            <a:ext cx="426720" cy="42672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7"/>
          <p:cNvSpPr txBox="1"/>
          <p:nvPr>
            <p:ph type="title"/>
          </p:nvPr>
        </p:nvSpPr>
        <p:spPr>
          <a:xfrm>
            <a:off x="311700" y="219600"/>
            <a:ext cx="7703700" cy="2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5316A"/>
              </a:buClr>
              <a:buSzPts val="1800"/>
              <a:buFont typeface="Verdana"/>
              <a:buNone/>
              <a:defRPr b="1" sz="18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4" name="Google Shape;114;p7"/>
          <p:cNvSpPr txBox="1"/>
          <p:nvPr>
            <p:ph idx="12" type="sldNum"/>
          </p:nvPr>
        </p:nvSpPr>
        <p:spPr>
          <a:xfrm>
            <a:off x="8326797" y="475114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rtl="0" algn="r">
              <a:buNone/>
              <a:defRPr b="1" sz="7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rtl="0" algn="r">
              <a:buNone/>
              <a:defRPr b="1" sz="7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rtl="0" algn="r">
              <a:buNone/>
              <a:defRPr b="1" sz="7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rtl="0" algn="r">
              <a:buNone/>
              <a:defRPr b="1" sz="7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rtl="0" algn="r">
              <a:buNone/>
              <a:defRPr b="1" sz="7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rtl="0" algn="r">
              <a:buNone/>
              <a:defRPr b="1" sz="7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rtl="0" algn="r">
              <a:buNone/>
              <a:defRPr b="1" sz="7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rtl="0" algn="r">
              <a:buNone/>
              <a:defRPr b="1" sz="7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rtl="0" algn="r">
              <a:buNone/>
              <a:defRPr b="1" sz="7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5" name="Google Shape;115;p7"/>
          <p:cNvSpPr/>
          <p:nvPr>
            <p:ph idx="2" type="pic"/>
          </p:nvPr>
        </p:nvSpPr>
        <p:spPr>
          <a:xfrm>
            <a:off x="332400" y="1032475"/>
            <a:ext cx="3240000" cy="324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16" name="Google Shape;116;p7"/>
          <p:cNvSpPr txBox="1"/>
          <p:nvPr>
            <p:ph idx="1" type="body"/>
          </p:nvPr>
        </p:nvSpPr>
        <p:spPr>
          <a:xfrm>
            <a:off x="4022700" y="2317150"/>
            <a:ext cx="4425300" cy="828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sz="1400"/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sz="1400"/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7" name="Google Shape;117;p7"/>
          <p:cNvSpPr txBox="1"/>
          <p:nvPr>
            <p:ph idx="3" type="title"/>
          </p:nvPr>
        </p:nvSpPr>
        <p:spPr>
          <a:xfrm>
            <a:off x="4022700" y="1910100"/>
            <a:ext cx="4425300" cy="2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5316A"/>
              </a:buClr>
              <a:buSzPts val="2000"/>
              <a:buFont typeface="Verdana"/>
              <a:buNone/>
              <a:defRPr b="1" sz="20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8" name="Google Shape;118;p7"/>
          <p:cNvSpPr txBox="1"/>
          <p:nvPr>
            <p:ph idx="4" type="body"/>
          </p:nvPr>
        </p:nvSpPr>
        <p:spPr>
          <a:xfrm>
            <a:off x="4466409" y="4319850"/>
            <a:ext cx="4304100" cy="25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6738"/>
              </a:buClr>
              <a:buSzPts val="1400"/>
              <a:buChar char="●"/>
              <a:defRPr b="0" sz="1400">
                <a:solidFill>
                  <a:srgbClr val="F26738"/>
                </a:solidFill>
              </a:defRPr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6738"/>
              </a:buClr>
              <a:buSzPts val="1400"/>
              <a:buChar char="○"/>
              <a:defRPr b="0" sz="1400">
                <a:solidFill>
                  <a:srgbClr val="F26738"/>
                </a:solidFill>
              </a:defRPr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6738"/>
              </a:buClr>
              <a:buSzPts val="1400"/>
              <a:buChar char="■"/>
              <a:defRPr>
                <a:solidFill>
                  <a:srgbClr val="F26738"/>
                </a:solidFill>
              </a:defRPr>
            </a:lvl3pPr>
            <a:lvl4pPr indent="-3175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6738"/>
              </a:buClr>
              <a:buSzPts val="1400"/>
              <a:buChar char="●"/>
              <a:defRPr>
                <a:solidFill>
                  <a:srgbClr val="F26738"/>
                </a:solidFill>
              </a:defRPr>
            </a:lvl4pPr>
            <a:lvl5pPr indent="-3175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6738"/>
              </a:buClr>
              <a:buSzPts val="1400"/>
              <a:buChar char="○"/>
              <a:defRPr>
                <a:solidFill>
                  <a:srgbClr val="F26738"/>
                </a:solidFill>
              </a:defRPr>
            </a:lvl5pPr>
            <a:lvl6pPr indent="-3175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6738"/>
              </a:buClr>
              <a:buSzPts val="1400"/>
              <a:buChar char="■"/>
              <a:defRPr>
                <a:solidFill>
                  <a:srgbClr val="F26738"/>
                </a:solidFill>
              </a:defRPr>
            </a:lvl6pPr>
            <a:lvl7pPr indent="-3175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6738"/>
              </a:buClr>
              <a:buSzPts val="1400"/>
              <a:buChar char="●"/>
              <a:defRPr>
                <a:solidFill>
                  <a:srgbClr val="F26738"/>
                </a:solidFill>
              </a:defRPr>
            </a:lvl7pPr>
            <a:lvl8pPr indent="-3175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6738"/>
              </a:buClr>
              <a:buSzPts val="1400"/>
              <a:buChar char="○"/>
              <a:defRPr>
                <a:solidFill>
                  <a:srgbClr val="F26738"/>
                </a:solidFill>
              </a:defRPr>
            </a:lvl8pPr>
            <a:lvl9pPr indent="-3175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6738"/>
              </a:buClr>
              <a:buSzPts val="1400"/>
              <a:buChar char="■"/>
              <a:defRPr>
                <a:solidFill>
                  <a:srgbClr val="F26738"/>
                </a:solidFill>
              </a:defRPr>
            </a:lvl9pPr>
          </a:lstStyle>
          <a:p/>
        </p:txBody>
      </p:sp>
      <p:grpSp>
        <p:nvGrpSpPr>
          <p:cNvPr id="119" name="Google Shape;119;p7"/>
          <p:cNvGrpSpPr/>
          <p:nvPr/>
        </p:nvGrpSpPr>
        <p:grpSpPr>
          <a:xfrm>
            <a:off x="0" y="4847150"/>
            <a:ext cx="3410100" cy="201600"/>
            <a:chOff x="0" y="4847150"/>
            <a:chExt cx="3410100" cy="201600"/>
          </a:xfrm>
        </p:grpSpPr>
        <p:grpSp>
          <p:nvGrpSpPr>
            <p:cNvPr id="120" name="Google Shape;120;p7"/>
            <p:cNvGrpSpPr/>
            <p:nvPr/>
          </p:nvGrpSpPr>
          <p:grpSpPr>
            <a:xfrm>
              <a:off x="0" y="4847150"/>
              <a:ext cx="3410100" cy="201600"/>
              <a:chOff x="0" y="4847150"/>
              <a:chExt cx="3410100" cy="201600"/>
            </a:xfrm>
          </p:grpSpPr>
          <p:sp>
            <p:nvSpPr>
              <p:cNvPr id="121" name="Google Shape;121;p7"/>
              <p:cNvSpPr/>
              <p:nvPr/>
            </p:nvSpPr>
            <p:spPr>
              <a:xfrm>
                <a:off x="157200" y="4847150"/>
                <a:ext cx="3252900" cy="201600"/>
              </a:xfrm>
              <a:prstGeom prst="rect">
                <a:avLst/>
              </a:prstGeom>
              <a:solidFill>
                <a:srgbClr val="151F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22" name="Google Shape;122;p7"/>
              <p:cNvSpPr/>
              <p:nvPr/>
            </p:nvSpPr>
            <p:spPr>
              <a:xfrm>
                <a:off x="0" y="4847150"/>
                <a:ext cx="157200" cy="201600"/>
              </a:xfrm>
              <a:prstGeom prst="rect">
                <a:avLst/>
              </a:prstGeom>
              <a:solidFill>
                <a:srgbClr val="F267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sp>
          <p:nvSpPr>
            <p:cNvPr id="123" name="Google Shape;123;p7"/>
            <p:cNvSpPr txBox="1"/>
            <p:nvPr/>
          </p:nvSpPr>
          <p:spPr>
            <a:xfrm>
              <a:off x="332400" y="4880825"/>
              <a:ext cx="2991900" cy="15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-GB" sz="8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Your name here | RIPE NCC | </a:t>
              </a:r>
              <a:r>
                <a:rPr lang="en-GB" sz="8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DD Month 2024</a:t>
              </a:r>
              <a:endPara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Page">
  <p:cSld name="TITLE_2_1_1_1_1">
    <p:bg>
      <p:bgPr>
        <a:solidFill>
          <a:schemeClr val="lt2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8"/>
          <p:cNvPicPr preferRelativeResize="0"/>
          <p:nvPr/>
        </p:nvPicPr>
        <p:blipFill rotWithShape="1">
          <a:blip r:embed="rId2">
            <a:alphaModFix/>
          </a:blip>
          <a:srcRect b="169" l="0" r="0" t="179"/>
          <a:stretch/>
        </p:blipFill>
        <p:spPr>
          <a:xfrm>
            <a:off x="-32375" y="25"/>
            <a:ext cx="917637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075" y="481925"/>
            <a:ext cx="2494949" cy="60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Divider">
  <p:cSld name="TITLE_2_1_1_1_1_2">
    <p:bg>
      <p:bgPr>
        <a:solidFill>
          <a:schemeClr val="lt2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9"/>
          <p:cNvPicPr preferRelativeResize="0"/>
          <p:nvPr/>
        </p:nvPicPr>
        <p:blipFill rotWithShape="1">
          <a:blip r:embed="rId2">
            <a:alphaModFix/>
          </a:blip>
          <a:srcRect b="169" l="0" r="0" t="179"/>
          <a:stretch/>
        </p:blipFill>
        <p:spPr>
          <a:xfrm>
            <a:off x="-32375" y="25"/>
            <a:ext cx="917637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33650" y="245960"/>
            <a:ext cx="426720" cy="426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TITLE_2_1_1_1_1_1">
    <p:bg>
      <p:bgPr>
        <a:solidFill>
          <a:schemeClr val="lt2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10"/>
          <p:cNvPicPr preferRelativeResize="0"/>
          <p:nvPr/>
        </p:nvPicPr>
        <p:blipFill rotWithShape="1">
          <a:blip r:embed="rId2">
            <a:alphaModFix/>
          </a:blip>
          <a:srcRect b="169" l="0" r="0" t="179"/>
          <a:stretch/>
        </p:blipFill>
        <p:spPr>
          <a:xfrm>
            <a:off x="-16187" y="0"/>
            <a:ext cx="917637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0"/>
          <p:cNvSpPr txBox="1"/>
          <p:nvPr>
            <p:ph type="title"/>
          </p:nvPr>
        </p:nvSpPr>
        <p:spPr>
          <a:xfrm>
            <a:off x="311700" y="219600"/>
            <a:ext cx="7703700" cy="2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erdana"/>
              <a:buNone/>
              <a:defRPr b="1"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pic>
        <p:nvPicPr>
          <p:cNvPr id="133" name="Google Shape;13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33650" y="245960"/>
            <a:ext cx="426720" cy="426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" type="body"/>
          </p:nvPr>
        </p:nvSpPr>
        <p:spPr>
          <a:xfrm>
            <a:off x="311700" y="1339752"/>
            <a:ext cx="4884600" cy="2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16A"/>
              </a:buClr>
              <a:buSzPts val="1800"/>
              <a:buFont typeface="Verdana"/>
              <a:buChar char="●"/>
              <a:defRPr b="1" sz="18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302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16A"/>
              </a:buClr>
              <a:buSzPts val="1600"/>
              <a:buFont typeface="Verdana"/>
              <a:buChar char="○"/>
              <a:defRPr b="1" sz="16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175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16A"/>
              </a:buClr>
              <a:buSzPts val="1400"/>
              <a:buFont typeface="Verdana"/>
              <a:buChar char="■"/>
              <a:defRPr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175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16A"/>
              </a:buClr>
              <a:buSzPts val="1400"/>
              <a:buFont typeface="Verdana"/>
              <a:buChar char="●"/>
              <a:defRPr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175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16A"/>
              </a:buClr>
              <a:buSzPts val="1400"/>
              <a:buFont typeface="Verdana"/>
              <a:buChar char="○"/>
              <a:defRPr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175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16A"/>
              </a:buClr>
              <a:buSzPts val="1400"/>
              <a:buFont typeface="Verdana"/>
              <a:buChar char="■"/>
              <a:defRPr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175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16A"/>
              </a:buClr>
              <a:buSzPts val="1400"/>
              <a:buFont typeface="Verdana"/>
              <a:buChar char="●"/>
              <a:defRPr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175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16A"/>
              </a:buClr>
              <a:buSzPts val="1400"/>
              <a:buFont typeface="Verdana"/>
              <a:buChar char="○"/>
              <a:defRPr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175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16A"/>
              </a:buClr>
              <a:buSzPts val="1400"/>
              <a:buFont typeface="Verdana"/>
              <a:buChar char="■"/>
              <a:defRPr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Relationship Id="rId4" Type="http://schemas.openxmlformats.org/officeDocument/2006/relationships/image" Target="../media/image4.png"/><Relationship Id="rId5" Type="http://schemas.openxmlformats.org/officeDocument/2006/relationships/hyperlink" Target="mailto:emile.aben@ripe.net" TargetMode="External"/><Relationship Id="rId6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hal.science/hal-04231026/file/rpki-time-of-flight-pam23.pdf" TargetMode="External"/><Relationship Id="rId4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parquet.apache.org/" TargetMode="External"/><Relationship Id="rId4" Type="http://schemas.openxmlformats.org/officeDocument/2006/relationships/hyperlink" Target="https://rd-www-1.ripe.net/rpki_flutter/daily/" TargetMode="External"/><Relationship Id="rId5" Type="http://schemas.openxmlformats.org/officeDocument/2006/relationships/hyperlink" Target="https://www.rpkiviews.org/" TargetMode="External"/><Relationship Id="rId6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hyperlink" Target="https://observablehq.com/@emileaben/rpki-flutter-and-bgp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Relationship Id="rId4" Type="http://schemas.openxmlformats.org/officeDocument/2006/relationships/hyperlink" Target="https://manrs.org/2023/10/coordination-key-to-largest-rpki-deployment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Relationship Id="rId4" Type="http://schemas.openxmlformats.org/officeDocument/2006/relationships/hyperlink" Target="https://labs.ripe.net/author/stucchimax/a-bgp-side-effect-of-rpki/" TargetMode="External"/><Relationship Id="rId5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observablehq.com/@emileaben/rpki-flutter-and-bgp" TargetMode="External"/><Relationship Id="rId4" Type="http://schemas.openxmlformats.org/officeDocument/2006/relationships/hyperlink" Target="https://rd-www-1.ripe.net/rpki_flutter/daily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14"/>
          <p:cNvPicPr preferRelativeResize="0"/>
          <p:nvPr/>
        </p:nvPicPr>
        <p:blipFill>
          <a:blip r:embed="rId3">
            <a:alphaModFix amt="22000"/>
          </a:blip>
          <a:stretch>
            <a:fillRect/>
          </a:stretch>
        </p:blipFill>
        <p:spPr>
          <a:xfrm>
            <a:off x="-1" y="-722049"/>
            <a:ext cx="9229676" cy="616514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47" name="Google Shape;14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5075" y="481925"/>
            <a:ext cx="2494949" cy="60407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4"/>
          <p:cNvSpPr txBox="1"/>
          <p:nvPr/>
        </p:nvSpPr>
        <p:spPr>
          <a:xfrm>
            <a:off x="3706900" y="1950762"/>
            <a:ext cx="4338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RPKI-flutter</a:t>
            </a:r>
            <a:endParaRPr b="1" sz="3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9" name="Google Shape;149;p14"/>
          <p:cNvSpPr txBox="1"/>
          <p:nvPr/>
        </p:nvSpPr>
        <p:spPr>
          <a:xfrm>
            <a:off x="3706900" y="3432950"/>
            <a:ext cx="4422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 high-resolution RPKI observatory</a:t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50" name="Google Shape;150;p14"/>
          <p:cNvCxnSpPr/>
          <p:nvPr/>
        </p:nvCxnSpPr>
        <p:spPr>
          <a:xfrm>
            <a:off x="3700150" y="3189625"/>
            <a:ext cx="37899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1" name="Google Shape;151;p14"/>
          <p:cNvSpPr txBox="1"/>
          <p:nvPr/>
        </p:nvSpPr>
        <p:spPr>
          <a:xfrm>
            <a:off x="3706900" y="4678125"/>
            <a:ext cx="4008000" cy="1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Emile Aben, Ties de Kock, Agustín Formoso</a:t>
            </a:r>
            <a:r>
              <a:rPr b="1" lang="en-GB"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| RIPE NCC | </a:t>
            </a:r>
            <a:r>
              <a:rPr lang="en-GB"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2024-10-29</a:t>
            </a:r>
            <a:endParaRPr sz="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23"/>
          <p:cNvPicPr preferRelativeResize="0"/>
          <p:nvPr/>
        </p:nvPicPr>
        <p:blipFill rotWithShape="1">
          <a:blip r:embed="rId3">
            <a:alphaModFix/>
          </a:blip>
          <a:srcRect b="169" l="0" r="0" t="179"/>
          <a:stretch/>
        </p:blipFill>
        <p:spPr>
          <a:xfrm>
            <a:off x="-16187" y="0"/>
            <a:ext cx="917637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33650" y="245960"/>
            <a:ext cx="426720" cy="42672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23"/>
          <p:cNvSpPr txBox="1"/>
          <p:nvPr/>
        </p:nvSpPr>
        <p:spPr>
          <a:xfrm>
            <a:off x="1487400" y="1713825"/>
            <a:ext cx="3926100" cy="12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Questions </a:t>
            </a:r>
            <a:br>
              <a:rPr b="1" lang="en-GB" sz="4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1" lang="en-GB" sz="4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&amp; Comments</a:t>
            </a:r>
            <a:endParaRPr b="1" sz="41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8" name="Google Shape;238;p23"/>
          <p:cNvSpPr txBox="1"/>
          <p:nvPr/>
        </p:nvSpPr>
        <p:spPr>
          <a:xfrm>
            <a:off x="5413375" y="1456925"/>
            <a:ext cx="1455600" cy="24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200">
                <a:solidFill>
                  <a:srgbClr val="F26738"/>
                </a:solidFill>
                <a:latin typeface="Verdana"/>
                <a:ea typeface="Verdana"/>
                <a:cs typeface="Verdana"/>
                <a:sym typeface="Verdana"/>
              </a:rPr>
              <a:t>?</a:t>
            </a:r>
            <a:endParaRPr b="1" sz="12200">
              <a:solidFill>
                <a:srgbClr val="F2673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239" name="Google Shape;239;p23"/>
          <p:cNvGrpSpPr/>
          <p:nvPr/>
        </p:nvGrpSpPr>
        <p:grpSpPr>
          <a:xfrm>
            <a:off x="1487397" y="3694400"/>
            <a:ext cx="3346438" cy="431100"/>
            <a:chOff x="4110272" y="3687250"/>
            <a:chExt cx="3346438" cy="431100"/>
          </a:xfrm>
        </p:grpSpPr>
        <p:sp>
          <p:nvSpPr>
            <p:cNvPr id="240" name="Google Shape;240;p23"/>
            <p:cNvSpPr txBox="1"/>
            <p:nvPr/>
          </p:nvSpPr>
          <p:spPr>
            <a:xfrm>
              <a:off x="4456710" y="3687250"/>
              <a:ext cx="30000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u="sng">
                  <a:solidFill>
                    <a:schemeClr val="hlink"/>
                  </a:solidFill>
                  <a:latin typeface="Verdana"/>
                  <a:ea typeface="Verdana"/>
                  <a:cs typeface="Verdana"/>
                  <a:sym typeface="Verdana"/>
                  <a:hlinkClick r:id="rId5"/>
                </a:rPr>
                <a:t>emile.aben@ripe.net</a:t>
              </a:r>
              <a:endParaRPr sz="1600">
                <a:solidFill>
                  <a:srgbClr val="F26738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grpSp>
          <p:nvGrpSpPr>
            <p:cNvPr id="241" name="Google Shape;241;p23"/>
            <p:cNvGrpSpPr/>
            <p:nvPr/>
          </p:nvGrpSpPr>
          <p:grpSpPr>
            <a:xfrm>
              <a:off x="4110272" y="3753111"/>
              <a:ext cx="346431" cy="346431"/>
              <a:chOff x="4497725" y="1397950"/>
              <a:chExt cx="683700" cy="683700"/>
            </a:xfrm>
          </p:grpSpPr>
          <p:sp>
            <p:nvSpPr>
              <p:cNvPr id="242" name="Google Shape;242;p23"/>
              <p:cNvSpPr/>
              <p:nvPr/>
            </p:nvSpPr>
            <p:spPr>
              <a:xfrm>
                <a:off x="4497725" y="1397950"/>
                <a:ext cx="683700" cy="683700"/>
              </a:xfrm>
              <a:prstGeom prst="ellipse">
                <a:avLst/>
              </a:prstGeom>
              <a:solidFill>
                <a:srgbClr val="F267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pic>
            <p:nvPicPr>
              <p:cNvPr id="243" name="Google Shape;243;p23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4669363" y="1569588"/>
                <a:ext cx="340425" cy="3404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"/>
          <p:cNvSpPr txBox="1"/>
          <p:nvPr>
            <p:ph type="title"/>
          </p:nvPr>
        </p:nvSpPr>
        <p:spPr>
          <a:xfrm>
            <a:off x="311700" y="219600"/>
            <a:ext cx="7703700" cy="2772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How do RPKI and BGP interact?</a:t>
            </a:r>
            <a:endParaRPr/>
          </a:p>
        </p:txBody>
      </p:sp>
      <p:sp>
        <p:nvSpPr>
          <p:cNvPr id="157" name="Google Shape;157;p15"/>
          <p:cNvSpPr txBox="1"/>
          <p:nvPr>
            <p:ph idx="12" type="sldNum"/>
          </p:nvPr>
        </p:nvSpPr>
        <p:spPr>
          <a:xfrm>
            <a:off x="8326797" y="4751140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8" name="Google Shape;158;p15"/>
          <p:cNvSpPr txBox="1"/>
          <p:nvPr>
            <p:ph idx="1" type="subTitle"/>
          </p:nvPr>
        </p:nvSpPr>
        <p:spPr>
          <a:xfrm>
            <a:off x="311700" y="1047750"/>
            <a:ext cx="5717700" cy="28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5"/>
          <p:cNvSpPr txBox="1"/>
          <p:nvPr>
            <p:ph idx="2" type="body"/>
          </p:nvPr>
        </p:nvSpPr>
        <p:spPr>
          <a:xfrm>
            <a:off x="311700" y="1447800"/>
            <a:ext cx="4987200" cy="309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From </a:t>
            </a:r>
            <a:r>
              <a:rPr b="1" i="1" lang="en-GB" u="sng">
                <a:solidFill>
                  <a:schemeClr val="hlink"/>
                </a:solidFill>
                <a:hlinkClick r:id="rId3"/>
              </a:rPr>
              <a:t>RPKI Time-of-Flight: Tracking Delays in the Management, Control, and Data Planes</a:t>
            </a:r>
            <a:r>
              <a:rPr lang="en-GB"/>
              <a:t>: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“</a:t>
            </a:r>
            <a:r>
              <a:rPr b="1" lang="en-GB"/>
              <a:t>We observe significant disparities in ISPs’ reaction time to new RPKI information, ranging from a few minutes to one hour</a:t>
            </a:r>
            <a:r>
              <a:rPr lang="en-GB"/>
              <a:t>”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/>
              <a:t>What does this look like “in the wild” ?</a:t>
            </a:r>
            <a:endParaRPr/>
          </a:p>
        </p:txBody>
      </p:sp>
      <p:pic>
        <p:nvPicPr>
          <p:cNvPr id="160" name="Google Shape;16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8275" y="1438850"/>
            <a:ext cx="3418085" cy="3117788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5"/>
          <p:cNvSpPr/>
          <p:nvPr/>
        </p:nvSpPr>
        <p:spPr>
          <a:xfrm>
            <a:off x="5230050" y="3268775"/>
            <a:ext cx="1032300" cy="946200"/>
          </a:xfrm>
          <a:prstGeom prst="ellipse">
            <a:avLst/>
          </a:prstGeom>
          <a:noFill/>
          <a:ln cap="flat" cmpd="sng" w="762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6"/>
          <p:cNvSpPr txBox="1"/>
          <p:nvPr>
            <p:ph type="title"/>
          </p:nvPr>
        </p:nvSpPr>
        <p:spPr>
          <a:xfrm>
            <a:off x="311700" y="219600"/>
            <a:ext cx="7703700" cy="2772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Enter “RPKI-flutter”</a:t>
            </a:r>
            <a:endParaRPr/>
          </a:p>
        </p:txBody>
      </p:sp>
      <p:sp>
        <p:nvSpPr>
          <p:cNvPr id="167" name="Google Shape;167;p16"/>
          <p:cNvSpPr txBox="1"/>
          <p:nvPr>
            <p:ph idx="12" type="sldNum"/>
          </p:nvPr>
        </p:nvSpPr>
        <p:spPr>
          <a:xfrm>
            <a:off x="8326797" y="4751140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8" name="Google Shape;168;p16"/>
          <p:cNvSpPr txBox="1"/>
          <p:nvPr>
            <p:ph idx="1" type="subTitle"/>
          </p:nvPr>
        </p:nvSpPr>
        <p:spPr>
          <a:xfrm>
            <a:off x="311700" y="1047750"/>
            <a:ext cx="5717700" cy="28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6"/>
          <p:cNvSpPr txBox="1"/>
          <p:nvPr>
            <p:ph idx="2" type="body"/>
          </p:nvPr>
        </p:nvSpPr>
        <p:spPr>
          <a:xfrm>
            <a:off x="311700" y="1447800"/>
            <a:ext cx="3960300" cy="309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We built a data collection prototype: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/>
              <a:t>“RPKI-flutter”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/>
              <a:t>Goal</a:t>
            </a:r>
            <a:r>
              <a:rPr lang="en-GB"/>
              <a:t>: Observe changes in RPKI outputs at high time granularity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/>
              <a:t>By-catch</a:t>
            </a:r>
            <a:r>
              <a:rPr lang="en-GB"/>
              <a:t>: Interesting low volume RPKI dataset, potentially filling a gap in near-realtime observability and post-mortem analysis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0" name="Google Shape;17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5274" y="1489900"/>
            <a:ext cx="4640804" cy="3099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7"/>
          <p:cNvSpPr txBox="1"/>
          <p:nvPr>
            <p:ph type="title"/>
          </p:nvPr>
        </p:nvSpPr>
        <p:spPr>
          <a:xfrm>
            <a:off x="311700" y="219600"/>
            <a:ext cx="7703700" cy="2772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How does RPKI-flutter collect data?</a:t>
            </a:r>
            <a:endParaRPr/>
          </a:p>
        </p:txBody>
      </p:sp>
      <p:sp>
        <p:nvSpPr>
          <p:cNvPr id="176" name="Google Shape;176;p17"/>
          <p:cNvSpPr txBox="1"/>
          <p:nvPr>
            <p:ph idx="12" type="sldNum"/>
          </p:nvPr>
        </p:nvSpPr>
        <p:spPr>
          <a:xfrm>
            <a:off x="8326797" y="4751140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7" name="Google Shape;177;p17"/>
          <p:cNvSpPr txBox="1"/>
          <p:nvPr>
            <p:ph idx="2" type="body"/>
          </p:nvPr>
        </p:nvSpPr>
        <p:spPr>
          <a:xfrm>
            <a:off x="311700" y="954825"/>
            <a:ext cx="8015100" cy="359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We poll 4 Routinator instances for VRP Up/Down:</a:t>
            </a:r>
            <a:endParaRPr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Snapshot of state at start of day (“bview”)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VRP Up/Down every 30s (“updates”)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/>
              <a:t>Daily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parquet</a:t>
            </a:r>
            <a:r>
              <a:rPr lang="en-GB"/>
              <a:t> aggregate at: </a:t>
            </a:r>
            <a:r>
              <a:rPr lang="en-GB" u="sng">
                <a:solidFill>
                  <a:schemeClr val="hlink"/>
                </a:solidFill>
                <a:hlinkClick r:id="rId4"/>
              </a:rPr>
              <a:t>https://rd-www-1.ripe.net/rpki_flutter/daily/</a:t>
            </a:r>
            <a:r>
              <a:rPr lang="en-GB"/>
              <a:t>  </a:t>
            </a:r>
            <a:endParaRPr/>
          </a:p>
        </p:txBody>
      </p:sp>
      <p:graphicFrame>
        <p:nvGraphicFramePr>
          <p:cNvPr id="178" name="Google Shape;178;p17"/>
          <p:cNvGraphicFramePr/>
          <p:nvPr/>
        </p:nvGraphicFramePr>
        <p:xfrm>
          <a:off x="543875" y="2285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{901DDE3F-D334-4AD2-9438-4C91A91A4B52}</a:tableStyleId>
              </a:tblPr>
              <a:tblGrid>
                <a:gridCol w="1335850"/>
                <a:gridCol w="1335850"/>
                <a:gridCol w="1335850"/>
                <a:gridCol w="1335850"/>
                <a:gridCol w="1335850"/>
                <a:gridCol w="1335850"/>
              </a:tblGrid>
              <a:tr h="629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Granularity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Vantage points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Daily volume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Pre validation data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Post validation data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9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RIPE NCC RPKI archive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daily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750 MB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yes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yes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1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u="sng">
                          <a:solidFill>
                            <a:schemeClr val="hlink"/>
                          </a:solidFill>
                          <a:hlinkClick r:id="rId5"/>
                        </a:rPr>
                        <a:t>RPKIviews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15 min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5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180 GB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yes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yes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1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RPKI-flutter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&lt;= 30 sec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4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30 MB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no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yes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79" name="Google Shape;179;p17"/>
          <p:cNvSpPr txBox="1"/>
          <p:nvPr/>
        </p:nvSpPr>
        <p:spPr>
          <a:xfrm>
            <a:off x="7039450" y="2244800"/>
            <a:ext cx="1909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5316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80" name="Google Shape;180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48550" y="877400"/>
            <a:ext cx="1486200" cy="12309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1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8"/>
          <p:cNvSpPr txBox="1"/>
          <p:nvPr>
            <p:ph type="title"/>
          </p:nvPr>
        </p:nvSpPr>
        <p:spPr>
          <a:xfrm>
            <a:off x="311700" y="219600"/>
            <a:ext cx="7703700" cy="2772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I</a:t>
            </a:r>
            <a:r>
              <a:rPr lang="en-GB"/>
              <a:t>nterface</a:t>
            </a:r>
            <a:r>
              <a:rPr lang="en-GB"/>
              <a:t>: Compare RPKI and BGP Timing </a:t>
            </a:r>
            <a:endParaRPr/>
          </a:p>
        </p:txBody>
      </p:sp>
      <p:sp>
        <p:nvSpPr>
          <p:cNvPr id="186" name="Google Shape;186;p18"/>
          <p:cNvSpPr txBox="1"/>
          <p:nvPr>
            <p:ph idx="12" type="sldNum"/>
          </p:nvPr>
        </p:nvSpPr>
        <p:spPr>
          <a:xfrm>
            <a:off x="8326797" y="4751140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7" name="Google Shape;187;p18"/>
          <p:cNvSpPr txBox="1"/>
          <p:nvPr>
            <p:ph idx="2" type="body"/>
          </p:nvPr>
        </p:nvSpPr>
        <p:spPr>
          <a:xfrm>
            <a:off x="311700" y="533400"/>
            <a:ext cx="3800100" cy="309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This interface allows you </a:t>
            </a:r>
            <a:r>
              <a:rPr lang="en-GB"/>
              <a:t>to</a:t>
            </a:r>
            <a:r>
              <a:rPr lang="en-GB"/>
              <a:t> select and zoom in to individual VRPs and exact BGP matches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Limitations:  ie. future work :)</a:t>
            </a:r>
            <a:endParaRPr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Not looking at more/less specific prefixes yet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BGP data only as recent as current BGPlay API</a:t>
            </a:r>
            <a:endParaRPr/>
          </a:p>
        </p:txBody>
      </p:sp>
      <p:pic>
        <p:nvPicPr>
          <p:cNvPr id="188" name="Google Shape;18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2450" y="1371600"/>
            <a:ext cx="4871552" cy="24089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89" name="Google Shape;189;p18"/>
          <p:cNvSpPr txBox="1"/>
          <p:nvPr/>
        </p:nvSpPr>
        <p:spPr>
          <a:xfrm>
            <a:off x="415600" y="3850200"/>
            <a:ext cx="8849400" cy="9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100" u="sng">
                <a:solidFill>
                  <a:schemeClr val="accent5"/>
                </a:solidFill>
                <a:highlight>
                  <a:schemeClr val="accent4"/>
                </a:highlight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https://observablehq.com/@emileaben/rpki-flutter-and-bgp</a:t>
            </a:r>
            <a:endParaRPr sz="2100">
              <a:solidFill>
                <a:srgbClr val="25316A"/>
              </a:solidFill>
              <a:highlight>
                <a:schemeClr val="accent4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5316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9"/>
          <p:cNvSpPr txBox="1"/>
          <p:nvPr>
            <p:ph type="title"/>
          </p:nvPr>
        </p:nvSpPr>
        <p:spPr>
          <a:xfrm>
            <a:off x="311700" y="219600"/>
            <a:ext cx="7703700" cy="2772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Example </a:t>
            </a:r>
            <a:r>
              <a:rPr lang="en-GB"/>
              <a:t>Observation</a:t>
            </a:r>
            <a:r>
              <a:rPr lang="en-GB"/>
              <a:t>: Top flutterer</a:t>
            </a:r>
            <a:endParaRPr/>
          </a:p>
        </p:txBody>
      </p:sp>
      <p:sp>
        <p:nvSpPr>
          <p:cNvPr id="195" name="Google Shape;195;p19"/>
          <p:cNvSpPr txBox="1"/>
          <p:nvPr>
            <p:ph idx="12" type="sldNum"/>
          </p:nvPr>
        </p:nvSpPr>
        <p:spPr>
          <a:xfrm>
            <a:off x="8326797" y="4751140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6" name="Google Shape;196;p19"/>
          <p:cNvSpPr txBox="1"/>
          <p:nvPr>
            <p:ph idx="2" type="body"/>
          </p:nvPr>
        </p:nvSpPr>
        <p:spPr>
          <a:xfrm>
            <a:off x="311700" y="926525"/>
            <a:ext cx="6531000" cy="382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This Amazon VRP keeps being added/removed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View from our 4 VPs is different!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No prefix in BGP that matches this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Amazon is monitoring the RPKI [1]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97" name="Google Shape;1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9875" y="926525"/>
            <a:ext cx="4251726" cy="27666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8" name="Google Shape;198;p19"/>
          <p:cNvCxnSpPr/>
          <p:nvPr/>
        </p:nvCxnSpPr>
        <p:spPr>
          <a:xfrm>
            <a:off x="3394375" y="1428750"/>
            <a:ext cx="1428900" cy="48480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9" name="Google Shape;199;p19"/>
          <p:cNvSpPr txBox="1"/>
          <p:nvPr/>
        </p:nvSpPr>
        <p:spPr>
          <a:xfrm>
            <a:off x="225125" y="4067025"/>
            <a:ext cx="88497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rPr>
              <a:t>[1] </a:t>
            </a:r>
            <a:r>
              <a:rPr lang="en-GB" sz="1100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4"/>
              </a:rPr>
              <a:t>https://manrs.org/2023/10/coordination-key-to-largest-rpki-deployment/</a:t>
            </a:r>
            <a:endParaRPr sz="1100">
              <a:solidFill>
                <a:srgbClr val="25316A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5316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200" name="Google Shape;200;p19"/>
          <p:cNvCxnSpPr/>
          <p:nvPr/>
        </p:nvCxnSpPr>
        <p:spPr>
          <a:xfrm>
            <a:off x="3449100" y="2169950"/>
            <a:ext cx="1425900" cy="64440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0"/>
          <p:cNvSpPr txBox="1"/>
          <p:nvPr>
            <p:ph type="title"/>
          </p:nvPr>
        </p:nvSpPr>
        <p:spPr>
          <a:xfrm>
            <a:off x="311700" y="219600"/>
            <a:ext cx="7703700" cy="2772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Example Observation: BGP Churn, but no visibility change</a:t>
            </a:r>
            <a:endParaRPr/>
          </a:p>
        </p:txBody>
      </p:sp>
      <p:sp>
        <p:nvSpPr>
          <p:cNvPr id="206" name="Google Shape;206;p20"/>
          <p:cNvSpPr txBox="1"/>
          <p:nvPr>
            <p:ph idx="12" type="sldNum"/>
          </p:nvPr>
        </p:nvSpPr>
        <p:spPr>
          <a:xfrm>
            <a:off x="8326797" y="4751140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7" name="Google Shape;207;p20"/>
          <p:cNvSpPr txBox="1"/>
          <p:nvPr>
            <p:ph idx="2" type="body"/>
          </p:nvPr>
        </p:nvSpPr>
        <p:spPr>
          <a:xfrm>
            <a:off x="311700" y="893575"/>
            <a:ext cx="4694700" cy="365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Test in collaboration with Max Stucchi (</a:t>
            </a:r>
            <a:r>
              <a:rPr lang="en-GB"/>
              <a:t>AS58280):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Changing VRP so BGP prefix RPKI status flapped between </a:t>
            </a:r>
            <a:r>
              <a:rPr b="1" lang="en-GB"/>
              <a:t>‘Valid’</a:t>
            </a:r>
            <a:r>
              <a:rPr lang="en-GB"/>
              <a:t> and </a:t>
            </a:r>
            <a:r>
              <a:rPr b="1" lang="en-GB"/>
              <a:t>‘NotFound’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No change in BGP visibility, prefix was not withdrawn (as expected)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But noticeable BGP update churn, see [1]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Interesting artefacts if you zoom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08" name="Google Shape;20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5451" y="893575"/>
            <a:ext cx="3615649" cy="40050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9" name="Google Shape;209;p20"/>
          <p:cNvCxnSpPr/>
          <p:nvPr/>
        </p:nvCxnSpPr>
        <p:spPr>
          <a:xfrm>
            <a:off x="4225625" y="1601925"/>
            <a:ext cx="839700" cy="26250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0" name="Google Shape;210;p20"/>
          <p:cNvCxnSpPr>
            <a:endCxn id="208" idx="1"/>
          </p:cNvCxnSpPr>
          <p:nvPr/>
        </p:nvCxnSpPr>
        <p:spPr>
          <a:xfrm>
            <a:off x="4242852" y="2173424"/>
            <a:ext cx="822600" cy="72270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1" name="Google Shape;211;p20"/>
          <p:cNvCxnSpPr/>
          <p:nvPr/>
        </p:nvCxnSpPr>
        <p:spPr>
          <a:xfrm>
            <a:off x="4153100" y="2565175"/>
            <a:ext cx="1189500" cy="114960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2" name="Google Shape;212;p20"/>
          <p:cNvCxnSpPr/>
          <p:nvPr/>
        </p:nvCxnSpPr>
        <p:spPr>
          <a:xfrm>
            <a:off x="3451500" y="2896125"/>
            <a:ext cx="903900" cy="2190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3" name="Google Shape;213;p20"/>
          <p:cNvSpPr txBox="1"/>
          <p:nvPr/>
        </p:nvSpPr>
        <p:spPr>
          <a:xfrm>
            <a:off x="311700" y="4413850"/>
            <a:ext cx="66387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25316A"/>
                </a:solidFill>
                <a:latin typeface="Verdana"/>
                <a:ea typeface="Verdana"/>
                <a:cs typeface="Verdana"/>
                <a:sym typeface="Verdana"/>
              </a:rPr>
              <a:t>[1] </a:t>
            </a:r>
            <a:r>
              <a:rPr lang="en-GB" sz="1000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4"/>
              </a:rPr>
              <a:t>https://labs.ripe.net/author/stucchimax/a-bgp-side-effect-of-rpki/</a:t>
            </a:r>
            <a:endParaRPr sz="1000">
              <a:solidFill>
                <a:srgbClr val="25316A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5316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14" name="Google Shape;214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52900" y="2043555"/>
            <a:ext cx="3484224" cy="237029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1"/>
          <p:cNvSpPr txBox="1"/>
          <p:nvPr>
            <p:ph type="title"/>
          </p:nvPr>
        </p:nvSpPr>
        <p:spPr>
          <a:xfrm>
            <a:off x="311700" y="219600"/>
            <a:ext cx="7703700" cy="2772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Example Observation: IP Leasing Enforcement?</a:t>
            </a:r>
            <a:endParaRPr/>
          </a:p>
        </p:txBody>
      </p:sp>
      <p:sp>
        <p:nvSpPr>
          <p:cNvPr id="220" name="Google Shape;220;p21"/>
          <p:cNvSpPr txBox="1"/>
          <p:nvPr>
            <p:ph idx="12" type="sldNum"/>
          </p:nvPr>
        </p:nvSpPr>
        <p:spPr>
          <a:xfrm>
            <a:off x="8326797" y="4751140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21" name="Google Shape;221;p21"/>
          <p:cNvSpPr txBox="1"/>
          <p:nvPr>
            <p:ph idx="2" type="body"/>
          </p:nvPr>
        </p:nvSpPr>
        <p:spPr>
          <a:xfrm>
            <a:off x="311700" y="838000"/>
            <a:ext cx="4514100" cy="370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 </a:t>
            </a:r>
            <a:r>
              <a:rPr lang="en-GB"/>
              <a:t>VRP</a:t>
            </a:r>
            <a:r>
              <a:rPr lang="en-GB"/>
              <a:t> appears for a prefix that is announced by another ASN. No other VRPs </a:t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=&gt; prefix becomes “invalid”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BGP visibility of the prefix drops significantly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Zoom in shows when BGP change starts and reaches maximum effect </a:t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/>
              <a:t>=&gt; BGP changes happen in the 20-30 mins after VRP change</a:t>
            </a:r>
            <a:endParaRPr/>
          </a:p>
        </p:txBody>
      </p:sp>
      <p:pic>
        <p:nvPicPr>
          <p:cNvPr id="222" name="Google Shape;22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3035" y="838000"/>
            <a:ext cx="3618565" cy="400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2842" y="825000"/>
            <a:ext cx="4124682" cy="40037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2"/>
          <p:cNvSpPr txBox="1"/>
          <p:nvPr>
            <p:ph type="title"/>
          </p:nvPr>
        </p:nvSpPr>
        <p:spPr>
          <a:xfrm>
            <a:off x="311700" y="219600"/>
            <a:ext cx="7703700" cy="2772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Conclusion</a:t>
            </a:r>
            <a:endParaRPr/>
          </a:p>
        </p:txBody>
      </p:sp>
      <p:sp>
        <p:nvSpPr>
          <p:cNvPr id="229" name="Google Shape;229;p22"/>
          <p:cNvSpPr txBox="1"/>
          <p:nvPr>
            <p:ph idx="12" type="sldNum"/>
          </p:nvPr>
        </p:nvSpPr>
        <p:spPr>
          <a:xfrm>
            <a:off x="8326797" y="4751140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0" name="Google Shape;230;p22"/>
          <p:cNvSpPr txBox="1"/>
          <p:nvPr>
            <p:ph idx="2" type="body"/>
          </p:nvPr>
        </p:nvSpPr>
        <p:spPr>
          <a:xfrm>
            <a:off x="311700" y="946225"/>
            <a:ext cx="8491800" cy="360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We make a flutter notebook available for netops (post mortem use-case) and researchers: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https://observablehq.com/@emileaben/rpki-flutter-and-bgp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We make the flutter data available: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4"/>
              </a:rPr>
              <a:t>https://rd-www-1.ripe.net/rpki_flutter/daily/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Wishlist:</a:t>
            </a:r>
            <a:endParaRPr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Make this VRP-to-BGP observatory near-</a:t>
            </a:r>
            <a:r>
              <a:rPr lang="en-GB"/>
              <a:t>real time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Other vantage points (other validators^w relying-party software)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If you find an interesting case, please post on </a:t>
            </a:r>
            <a:r>
              <a:rPr lang="en-GB"/>
              <a:t>social</a:t>
            </a:r>
            <a:r>
              <a:rPr lang="en-GB"/>
              <a:t> media (tag #RPKIFlutter)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/>
              <a:t>Feedback appreciated!</a:t>
            </a:r>
            <a:endParaRPr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RIPE NCC - Main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