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fbbbc98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fbbbc98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fbbbc985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fbbbc985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fbbbc985b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fbbbc985b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bbbc985b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fbbbc985b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fbbbc985b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fbbbc985b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fbd6bee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fbd6bee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TITLE_2_1_1_1_1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32375" y="25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75" y="481925"/>
            <a:ext cx="2494949" cy="6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TITLE_2_1_1_1_1_2"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32375" y="25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650" y="24596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text">
  <p:cSld name="TITLE_3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600"/>
              <a:buNone/>
              <a:defRPr sz="1600">
                <a:solidFill>
                  <a:srgbClr val="F267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5"/>
          <p:cNvSpPr txBox="1"/>
          <p:nvPr/>
        </p:nvSpPr>
        <p:spPr>
          <a:xfrm>
            <a:off x="311700" y="1504950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311700" y="1447800"/>
            <a:ext cx="84918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5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65" name="Google Shape;65;p15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66" name="Google Shape;66;p15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68" name="Google Shape;68;p15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Alastair Strachan</a:t>
              </a: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31 October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text + image">
  <p:cSld name="TITLE_4"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600"/>
              <a:buNone/>
              <a:defRPr sz="1600">
                <a:solidFill>
                  <a:srgbClr val="F267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6"/>
          <p:cNvSpPr txBox="1"/>
          <p:nvPr/>
        </p:nvSpPr>
        <p:spPr>
          <a:xfrm>
            <a:off x="311700" y="1504950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311700" y="1447800"/>
            <a:ext cx="33267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76" name="Google Shape;76;p16"/>
          <p:cNvSpPr/>
          <p:nvPr>
            <p:ph idx="3" type="pic"/>
          </p:nvPr>
        </p:nvSpPr>
        <p:spPr>
          <a:xfrm>
            <a:off x="3943350" y="1447800"/>
            <a:ext cx="4917000" cy="32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7" name="Google Shape;7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6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79" name="Google Shape;79;p16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80" name="Google Shape;80;p16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82" name="Google Shape;82;p16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Alastair Strachan</a:t>
              </a: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31 October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 Page - 1 Column text + 1 photo">
  <p:cSld name="TITLE_2_1_1_1_2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7"/>
          <p:cNvSpPr/>
          <p:nvPr>
            <p:ph idx="2" type="pic"/>
          </p:nvPr>
        </p:nvSpPr>
        <p:spPr>
          <a:xfrm>
            <a:off x="332400" y="1032475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022700" y="2317150"/>
            <a:ext cx="4425300" cy="8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3" type="title"/>
          </p:nvPr>
        </p:nvSpPr>
        <p:spPr>
          <a:xfrm>
            <a:off x="4022700" y="1910100"/>
            <a:ext cx="44253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None/>
              <a:defRPr b="1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4" type="body"/>
          </p:nvPr>
        </p:nvSpPr>
        <p:spPr>
          <a:xfrm>
            <a:off x="4466409" y="4319850"/>
            <a:ext cx="4304100" cy="25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 b="0" sz="1400">
                <a:solidFill>
                  <a:srgbClr val="F26738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 b="0" sz="1400">
                <a:solidFill>
                  <a:srgbClr val="F26738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>
                <a:solidFill>
                  <a:srgbClr val="F26738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>
                <a:solidFill>
                  <a:srgbClr val="F26738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>
                <a:solidFill>
                  <a:srgbClr val="F26738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>
                <a:solidFill>
                  <a:srgbClr val="F26738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9pPr>
          </a:lstStyle>
          <a:p/>
        </p:txBody>
      </p:sp>
      <p:grpSp>
        <p:nvGrpSpPr>
          <p:cNvPr id="92" name="Google Shape;92;p17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93" name="Google Shape;93;p17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94" name="Google Shape;94;p17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6" name="Google Shape;96;p17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Alastair Strachan | RIPE NCC </a:t>
              </a: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31 October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75" y="481925"/>
            <a:ext cx="2494949" cy="6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706900" y="1950762"/>
            <a:ext cx="433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NOG BOF</a:t>
            </a:r>
            <a:endParaRPr b="1" sz="3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RIPE 89 </a:t>
            </a:r>
            <a:endParaRPr b="1" sz="3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706900" y="3432950"/>
            <a:ext cx="400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31 October </a:t>
            </a:r>
            <a:r>
              <a:rPr lang="en-GB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>
            <a:off x="3700150" y="3189625"/>
            <a:ext cx="3789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8"/>
          <p:cNvSpPr txBox="1"/>
          <p:nvPr/>
        </p:nvSpPr>
        <p:spPr>
          <a:xfrm>
            <a:off x="3706900" y="4678125"/>
            <a:ext cx="40080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Alastair Strachan</a:t>
            </a:r>
            <a:r>
              <a:rPr b="1"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| RIPE NCC | </a:t>
            </a:r>
            <a:r>
              <a:rPr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31 October</a:t>
            </a:r>
            <a:r>
              <a:rPr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2024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759050" y="3009687"/>
            <a:ext cx="433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Future of Network Operator Groups </a:t>
            </a:r>
            <a:endParaRPr b="1" sz="2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796800" y="4248557"/>
            <a:ext cx="6415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11700" y="219600"/>
            <a:ext cx="7703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Hello!</a:t>
            </a:r>
            <a:endParaRPr b="1"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110400" y="2305525"/>
            <a:ext cx="41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Alastair Strachan  </a:t>
            </a:r>
            <a:endParaRPr b="1" sz="29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110400" y="2936425"/>
            <a:ext cx="359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Community Development Officer </a:t>
            </a:r>
            <a:endParaRPr sz="16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0" name="Google Shape;120;p20"/>
          <p:cNvGrpSpPr/>
          <p:nvPr/>
        </p:nvGrpSpPr>
        <p:grpSpPr>
          <a:xfrm>
            <a:off x="4110272" y="3687250"/>
            <a:ext cx="3346438" cy="431100"/>
            <a:chOff x="4110272" y="3687250"/>
            <a:chExt cx="3346438" cy="431100"/>
          </a:xfrm>
        </p:grpSpPr>
        <p:sp>
          <p:nvSpPr>
            <p:cNvPr id="121" name="Google Shape;121;p20"/>
            <p:cNvSpPr txBox="1"/>
            <p:nvPr/>
          </p:nvSpPr>
          <p:spPr>
            <a:xfrm>
              <a:off x="4456710" y="3687250"/>
              <a:ext cx="300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F26738"/>
                  </a:solidFill>
                  <a:latin typeface="Verdana"/>
                  <a:ea typeface="Verdana"/>
                  <a:cs typeface="Verdana"/>
                  <a:sym typeface="Verdana"/>
                </a:rPr>
                <a:t>astracha@ripe.net</a:t>
              </a:r>
              <a:endParaRPr sz="1600">
                <a:solidFill>
                  <a:srgbClr val="F2673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2" name="Google Shape;122;p20"/>
            <p:cNvGrpSpPr/>
            <p:nvPr/>
          </p:nvGrpSpPr>
          <p:grpSpPr>
            <a:xfrm>
              <a:off x="4110272" y="3753111"/>
              <a:ext cx="346431" cy="346431"/>
              <a:chOff x="4497725" y="1397950"/>
              <a:chExt cx="683700" cy="683700"/>
            </a:xfrm>
          </p:grpSpPr>
          <p:sp>
            <p:nvSpPr>
              <p:cNvPr id="123" name="Google Shape;123;p20"/>
              <p:cNvSpPr/>
              <p:nvPr/>
            </p:nvSpPr>
            <p:spPr>
              <a:xfrm>
                <a:off x="4497725" y="1397950"/>
                <a:ext cx="683700" cy="683700"/>
              </a:xfrm>
              <a:prstGeom prst="ellipse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24" name="Google Shape;124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669363" y="1569588"/>
                <a:ext cx="340425" cy="340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50" y="896675"/>
            <a:ext cx="2569650" cy="38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181625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NOGs in the RIPE NCC Service Region 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311700" y="1764375"/>
            <a:ext cx="3594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2600" lvl="1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Char char="●"/>
            </a:pPr>
            <a:r>
              <a:rPr lang="en-GB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36 NOGs within our service region </a:t>
            </a:r>
            <a:endParaRPr sz="20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2600" lvl="1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Char char="●"/>
            </a:pPr>
            <a:r>
              <a:rPr lang="en-GB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Various formats and sizes</a:t>
            </a:r>
            <a:endParaRPr sz="20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2600" lvl="1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Char char="●"/>
            </a:pPr>
            <a:r>
              <a:rPr lang="en-GB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Oldest - SwiNOG - 2000</a:t>
            </a:r>
            <a:endParaRPr sz="20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2600" lvl="1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Char char="●"/>
            </a:pPr>
            <a:r>
              <a:rPr lang="en-GB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Newest - tbd</a:t>
            </a:r>
            <a:endParaRPr sz="20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61950" y="1259900"/>
            <a:ext cx="3859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2673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6210" r="6201" t="0"/>
          <a:stretch/>
        </p:blipFill>
        <p:spPr>
          <a:xfrm>
            <a:off x="3906600" y="1213400"/>
            <a:ext cx="5056475" cy="3072050"/>
          </a:xfrm>
          <a:prstGeom prst="flowChart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900"/>
              <a:t>What the RIPE NCC does to support NOGs</a:t>
            </a:r>
            <a:endParaRPr b="1" sz="1900"/>
          </a:p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326100" y="2006000"/>
            <a:ext cx="8491800" cy="18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1650" lvl="0" marL="306000" rtl="0" algn="l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300"/>
              <a:buChar char="●"/>
            </a:pPr>
            <a:r>
              <a:rPr lang="en-GB" sz="2300">
                <a:solidFill>
                  <a:srgbClr val="25316A"/>
                </a:solidFill>
              </a:rPr>
              <a:t>Financial</a:t>
            </a:r>
            <a:r>
              <a:rPr lang="en-GB" sz="2300">
                <a:solidFill>
                  <a:srgbClr val="25316A"/>
                </a:solidFill>
              </a:rPr>
              <a:t> s</a:t>
            </a:r>
            <a:r>
              <a:rPr lang="en-GB" sz="2300">
                <a:solidFill>
                  <a:srgbClr val="25316A"/>
                </a:solidFill>
              </a:rPr>
              <a:t>upport</a:t>
            </a:r>
            <a:r>
              <a:rPr lang="en-GB" sz="2300">
                <a:solidFill>
                  <a:srgbClr val="25316A"/>
                </a:solidFill>
              </a:rPr>
              <a:t> </a:t>
            </a:r>
            <a:endParaRPr sz="2300">
              <a:solidFill>
                <a:srgbClr val="25316A"/>
              </a:solidFill>
            </a:endParaRPr>
          </a:p>
          <a:p>
            <a:pPr indent="-221650" lvl="0" marL="306000" rtl="0" algn="l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300"/>
              <a:buChar char="●"/>
            </a:pPr>
            <a:r>
              <a:rPr lang="en-GB" sz="2300">
                <a:solidFill>
                  <a:srgbClr val="25316A"/>
                </a:solidFill>
              </a:rPr>
              <a:t>Provide speakers  </a:t>
            </a:r>
            <a:endParaRPr sz="2300">
              <a:solidFill>
                <a:srgbClr val="25316A"/>
              </a:solidFill>
            </a:endParaRPr>
          </a:p>
          <a:p>
            <a:pPr indent="-221650" lvl="0" marL="306000" rtl="0" algn="l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300"/>
              <a:buChar char="●"/>
            </a:pPr>
            <a:r>
              <a:rPr lang="en-GB" sz="2300">
                <a:solidFill>
                  <a:srgbClr val="25316A"/>
                </a:solidFill>
              </a:rPr>
              <a:t>Workshops </a:t>
            </a:r>
            <a:endParaRPr sz="2300">
              <a:solidFill>
                <a:srgbClr val="25316A"/>
              </a:solidFill>
            </a:endParaRPr>
          </a:p>
          <a:p>
            <a:pPr indent="-221650" lvl="0" marL="306000" rtl="0" algn="l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300"/>
              <a:buChar char="●"/>
            </a:pPr>
            <a:r>
              <a:rPr lang="en-GB" sz="2300">
                <a:solidFill>
                  <a:srgbClr val="25316A"/>
                </a:solidFill>
              </a:rPr>
              <a:t>Sessions to support NOG organisers </a:t>
            </a:r>
            <a:endParaRPr>
              <a:solidFill>
                <a:srgbClr val="25316A"/>
              </a:solidFill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NOGs in </a:t>
            </a:r>
            <a:r>
              <a:rPr lang="en-GB"/>
              <a:t>the RIPE NCC Service Region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>
            <a:off x="753600" y="1645725"/>
            <a:ext cx="65019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Panel Discussion</a:t>
            </a:r>
            <a:endParaRPr b="1" sz="2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Maria Isabel Gandia</a:t>
            </a: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- ESNOG</a:t>
            </a:r>
            <a:endParaRPr sz="1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Sander Steffann - Global NOG </a:t>
            </a: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Alliance</a:t>
            </a:r>
            <a:endParaRPr sz="1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Ondřej Caletka - CSNOG</a:t>
            </a:r>
            <a:endParaRPr sz="1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Jan Žorž - SINOG</a:t>
            </a: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Johanna Eriksson - NETNOD</a:t>
            </a:r>
            <a:endParaRPr sz="1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Patrick Bussmann - DENOG</a:t>
            </a:r>
            <a:endParaRPr b="1" sz="2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8" name="Google Shape;148;p23"/>
          <p:cNvCxnSpPr/>
          <p:nvPr/>
        </p:nvCxnSpPr>
        <p:spPr>
          <a:xfrm>
            <a:off x="796800" y="4248557"/>
            <a:ext cx="6415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