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2D9EA1AC.xml" ContentType="application/vnd.ms-powerpoint.comments+xml"/>
  <Override PartName="/ppt/notesSlides/notesSlide2.xml" ContentType="application/vnd.openxmlformats-officedocument.presentationml.notesSlide+xml"/>
  <Override PartName="/ppt/comments/modernComment_110_A957CA74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F_695D6D8E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26_53E9527.xml" ContentType="application/vnd.ms-powerpoint.comments+xml"/>
  <Override PartName="/ppt/notesSlides/notesSlide23.xml" ContentType="application/vnd.openxmlformats-officedocument.presentationml.notesSlide+xml"/>
  <Override PartName="/ppt/comments/modernComment_121_B38B706D.xml" ContentType="application/vnd.ms-powerpoint.comments+xml"/>
  <Override PartName="/ppt/notesSlides/notesSlide24.xml" ContentType="application/vnd.openxmlformats-officedocument.presentationml.notesSlide+xml"/>
  <Override PartName="/ppt/comments/modernComment_123_23491DC7.xml" ContentType="application/vnd.ms-powerpoint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modernComment_127_D6688BF7.xml" ContentType="application/vnd.ms-powerpoint.comments+xml"/>
  <Override PartName="/ppt/notesSlides/notesSlide28.xml" ContentType="application/vnd.openxmlformats-officedocument.presentationml.notesSlide+xml"/>
  <Override PartName="/ppt/comments/modernComment_132_7F4C0EA9.xml" ContentType="application/vnd.ms-powerpoint.comments+xml"/>
  <Override PartName="/ppt/notesSlides/notesSlide29.xml" ContentType="application/vnd.openxmlformats-officedocument.presentationml.notesSlide+xml"/>
  <Override PartName="/ppt/comments/modernComment_13E_6AFC89A4.xml" ContentType="application/vnd.ms-powerpoint.comments+xml"/>
  <Override PartName="/ppt/notesSlides/notesSlide30.xml" ContentType="application/vnd.openxmlformats-officedocument.presentationml.notesSlide+xml"/>
  <Override PartName="/ppt/comments/modernComment_13F_85D43DEB.xml" ContentType="application/vnd.ms-powerpoint.comments+xml"/>
  <Override PartName="/ppt/notesSlides/notesSlide31.xml" ContentType="application/vnd.openxmlformats-officedocument.presentationml.notesSlide+xml"/>
  <Override PartName="/ppt/comments/modernComment_129_262747A1.xml" ContentType="application/vnd.ms-powerpoint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modernComment_135_1DECFB09.xml" ContentType="application/vnd.ms-powerpoint.comments+xml"/>
  <Override PartName="/ppt/notesSlides/notesSlide34.xml" ContentType="application/vnd.openxmlformats-officedocument.presentationml.notesSlide+xml"/>
  <Override PartName="/ppt/comments/modernComment_134_73E2AB74.xml" ContentType="application/vnd.ms-powerpoint.comments+xml"/>
  <Override PartName="/ppt/notesSlides/notesSlide35.xml" ContentType="application/vnd.openxmlformats-officedocument.presentationml.notesSlide+xml"/>
  <Override PartName="/ppt/comments/modernComment_128_E8BA64CD.xml" ContentType="application/vnd.ms-powerpoint.comment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modernComment_140_185033BD.xml" ContentType="application/vnd.ms-powerpoint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modernComment_125_3262FC22.xml" ContentType="application/vnd.ms-powerpoint.comment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omments/modernComment_152_2D354422.xml" ContentType="application/vnd.ms-powerpoint.comment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omments/modernComment_12E_8A97EF9F.xml" ContentType="application/vnd.ms-powerpoint.comment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69"/>
  </p:notesMasterIdLst>
  <p:sldIdLst>
    <p:sldId id="256" r:id="rId2"/>
    <p:sldId id="272" r:id="rId3"/>
    <p:sldId id="345" r:id="rId4"/>
    <p:sldId id="349" r:id="rId5"/>
    <p:sldId id="303" r:id="rId6"/>
    <p:sldId id="357" r:id="rId7"/>
    <p:sldId id="356" r:id="rId8"/>
    <p:sldId id="298" r:id="rId9"/>
    <p:sldId id="304" r:id="rId10"/>
    <p:sldId id="363" r:id="rId11"/>
    <p:sldId id="350" r:id="rId12"/>
    <p:sldId id="299" r:id="rId13"/>
    <p:sldId id="286" r:id="rId14"/>
    <p:sldId id="283" r:id="rId15"/>
    <p:sldId id="284" r:id="rId16"/>
    <p:sldId id="287" r:id="rId17"/>
    <p:sldId id="288" r:id="rId18"/>
    <p:sldId id="361" r:id="rId19"/>
    <p:sldId id="322" r:id="rId20"/>
    <p:sldId id="290" r:id="rId21"/>
    <p:sldId id="362" r:id="rId22"/>
    <p:sldId id="294" r:id="rId23"/>
    <p:sldId id="289" r:id="rId24"/>
    <p:sldId id="291" r:id="rId25"/>
    <p:sldId id="324" r:id="rId26"/>
    <p:sldId id="351" r:id="rId27"/>
    <p:sldId id="295" r:id="rId28"/>
    <p:sldId id="306" r:id="rId29"/>
    <p:sldId id="318" r:id="rId30"/>
    <p:sldId id="319" r:id="rId31"/>
    <p:sldId id="297" r:id="rId32"/>
    <p:sldId id="360" r:id="rId33"/>
    <p:sldId id="309" r:id="rId34"/>
    <p:sldId id="308" r:id="rId35"/>
    <p:sldId id="296" r:id="rId36"/>
    <p:sldId id="355" r:id="rId37"/>
    <p:sldId id="320" r:id="rId38"/>
    <p:sldId id="301" r:id="rId39"/>
    <p:sldId id="293" r:id="rId40"/>
    <p:sldId id="352" r:id="rId41"/>
    <p:sldId id="359" r:id="rId42"/>
    <p:sldId id="326" r:id="rId43"/>
    <p:sldId id="329" r:id="rId44"/>
    <p:sldId id="334" r:id="rId45"/>
    <p:sldId id="337" r:id="rId46"/>
    <p:sldId id="335" r:id="rId47"/>
    <p:sldId id="342" r:id="rId48"/>
    <p:sldId id="339" r:id="rId49"/>
    <p:sldId id="340" r:id="rId50"/>
    <p:sldId id="341" r:id="rId51"/>
    <p:sldId id="338" r:id="rId52"/>
    <p:sldId id="354" r:id="rId53"/>
    <p:sldId id="302" r:id="rId54"/>
    <p:sldId id="292" r:id="rId55"/>
    <p:sldId id="346" r:id="rId56"/>
    <p:sldId id="316" r:id="rId57"/>
    <p:sldId id="330" r:id="rId58"/>
    <p:sldId id="331" r:id="rId59"/>
    <p:sldId id="332" r:id="rId60"/>
    <p:sldId id="358" r:id="rId61"/>
    <p:sldId id="328" r:id="rId62"/>
    <p:sldId id="347" r:id="rId63"/>
    <p:sldId id="348" r:id="rId64"/>
    <p:sldId id="315" r:id="rId65"/>
    <p:sldId id="317" r:id="rId66"/>
    <p:sldId id="310" r:id="rId67"/>
    <p:sldId id="311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403A25-D9AD-74F7-33C1-CD56EA494A3A}" name="Hendriks, Remi (UT-EEMCS)" initials="H(" userId="S::remi.hendriks@utwente.nl::23d919a2-f9cd-4839-81c6-7a218847e11f" providerId="AD"/>
  <p188:author id="{BF02B584-C107-2CD5-44FB-395AA5F076D5}" name="Sommese, Raffaele (UT-EEMCS)" initials="S(" userId="S::r.sommese@utwente.nl::5ffae80e-02f2-4405-bf83-8b71dfe264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5C2FF-8054-9F5B-94E7-E3018B0785F9}" v="4692" dt="2024-10-24T17:31:49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9048"/>
  </p:normalViewPr>
  <p:slideViewPr>
    <p:cSldViewPr snapToGrid="0">
      <p:cViewPr varScale="1">
        <p:scale>
          <a:sx n="86" d="100"/>
          <a:sy n="86" d="100"/>
        </p:scale>
        <p:origin x="1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modernComment_100_2D9EA1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76B66A-9250-46D1-9642-EC101BEDC6E3}" authorId="{AD403A25-D9AD-74F7-33C1-CD56EA494A3A}" status="resolved" created="2024-08-07T13:36:48.5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65370796" sldId="256"/>
      <ac:spMk id="2" creationId="{761458A8-4A13-7247-7DCF-969DE7899BE4}"/>
      <ac:txMk cp="0" len="20">
        <ac:context len="44" hash="2607265316"/>
      </ac:txMk>
    </ac:txMkLst>
    <p188:pos x="5945274" y="2533021"/>
    <p188:txBody>
      <a:bodyPr/>
      <a:lstStyle/>
      <a:p>
        <a:r>
          <a:rPr lang="en-US"/>
          <a:t>shorter title?</a:t>
        </a:r>
      </a:p>
    </p188:txBody>
  </p188:cm>
  <p188:cm id="{4A00FAD2-6193-4BC7-9BCE-238BEEDCF774}" authorId="{AD403A25-D9AD-74F7-33C1-CD56EA494A3A}" status="resolved" created="2024-08-07T14:42:45.345" complete="100000">
    <pc:sldMkLst xmlns:pc="http://schemas.microsoft.com/office/powerpoint/2013/main/command">
      <pc:docMk/>
      <pc:sldMk cId="765370796" sldId="256"/>
    </pc:sldMkLst>
    <p188:txBody>
      <a:bodyPr/>
      <a:lstStyle/>
      <a:p>
        <a:r>
          <a:rPr lang="en-US"/>
          <a:t>add slide numbers</a:t>
        </a:r>
      </a:p>
    </p188:txBody>
  </p188:cm>
  <p188:cm id="{0E8B004B-B85F-424B-8792-D3C107B64144}" authorId="{AD403A25-D9AD-74F7-33C1-CD56EA494A3A}" status="resolved" created="2024-08-13T13:45:26.06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65370796" sldId="256"/>
      <ac:picMk id="11" creationId="{4F472292-ABB7-14A9-C2EB-3F7694BA593D}"/>
    </ac:deMkLst>
    <p188:txBody>
      <a:bodyPr/>
      <a:lstStyle/>
      <a:p>
        <a:r>
          <a:rPr lang="en-US"/>
          <a:t>vectorize</a:t>
        </a:r>
      </a:p>
    </p188:txBody>
  </p188:cm>
  <p188:cm id="{DBCD447B-02E4-463E-A676-B77580877764}" authorId="{AD403A25-D9AD-74F7-33C1-CD56EA494A3A}" created="2024-10-18T12:00:03.034">
    <pc:sldMkLst xmlns:pc="http://schemas.microsoft.com/office/powerpoint/2013/main/command">
      <pc:docMk/>
      <pc:sldMk cId="765370796" sldId="256"/>
    </pc:sldMkLst>
    <p188:txBody>
      <a:bodyPr/>
      <a:lstStyle/>
      <a:p>
        <a:r>
          <a:rPr lang="en-US"/>
          <a:t>fix numbering</a:t>
        </a:r>
      </a:p>
    </p188:txBody>
  </p188:cm>
</p188:cmLst>
</file>

<file path=ppt/comments/modernComment_110_A957CA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572531-955E-4188-9B5E-02414656EBC9}" authorId="{AD403A25-D9AD-74F7-33C1-CD56EA494A3A}" status="resolved" created="2024-08-07T13:36:35.703" complete="100000">
    <pc:sldMkLst xmlns:pc="http://schemas.microsoft.com/office/powerpoint/2013/main/command">
      <pc:docMk/>
      <pc:sldMk cId="2841102964" sldId="272"/>
    </pc:sldMkLst>
    <p188:txBody>
      <a:bodyPr/>
      <a:lstStyle/>
      <a:p>
        <a:r>
          <a:rPr lang="en-US"/>
          <a:t>blurry</a:t>
        </a:r>
      </a:p>
    </p188:txBody>
  </p188:cm>
</p188:cmLst>
</file>

<file path=ppt/comments/modernComment_121_B38B70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7CED85-FE36-4A8D-BD4A-6402B8ADC0AC}" authorId="{AD403A25-D9AD-74F7-33C1-CD56EA494A3A}" created="2024-10-24T16:10:42.188">
    <pc:sldMkLst xmlns:pc="http://schemas.microsoft.com/office/powerpoint/2013/main/command">
      <pc:docMk/>
      <pc:sldMk cId="3012259949" sldId="289"/>
    </pc:sldMkLst>
    <p188:txBody>
      <a:bodyPr/>
      <a:lstStyle/>
      <a:p>
        <a:r>
          <a:rPr lang="en-US"/>
          <a:t>remove this slide?</a:t>
        </a:r>
      </a:p>
    </p188:txBody>
  </p188:cm>
</p188:cmLst>
</file>

<file path=ppt/comments/modernComment_123_23491D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C5F5A1-7763-4D61-9827-359568B0872F}" authorId="{AD403A25-D9AD-74F7-33C1-CD56EA494A3A}" status="resolved" created="2024-08-07T12:43:49.2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1994311" sldId="291"/>
      <ac:spMk id="3" creationId="{7BE6C2C4-B78D-5925-8A4C-C24FA90F29A7}"/>
    </ac:deMkLst>
    <p188:txBody>
      <a:bodyPr/>
      <a:lstStyle/>
      <a:p>
        <a:r>
          <a:rPr lang="en-US"/>
          <a:t>add caida logo?</a:t>
        </a:r>
      </a:p>
    </p188:txBody>
  </p188:cm>
  <p188:cm id="{5A1888C1-C644-4408-9601-B4B37C1668D6}" authorId="{AD403A25-D9AD-74F7-33C1-CD56EA494A3A}" created="2024-10-24T16:10:51.142">
    <pc:sldMkLst xmlns:pc="http://schemas.microsoft.com/office/powerpoint/2013/main/command">
      <pc:docMk/>
      <pc:sldMk cId="591994311" sldId="291"/>
    </pc:sldMkLst>
    <p188:txBody>
      <a:bodyPr/>
      <a:lstStyle/>
      <a:p>
        <a:r>
          <a:rPr lang="en-US"/>
          <a:t>remove this slide?</a:t>
        </a:r>
      </a:p>
    </p188:txBody>
  </p188:cm>
</p188:cmLst>
</file>

<file path=ppt/comments/modernComment_125_3262FC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8E4A45-1515-4EEF-BCF2-B2D39023C637}" authorId="{AD403A25-D9AD-74F7-33C1-CD56EA494A3A}" status="resolved" created="2024-08-07T13:15:15.93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45347874" sldId="293"/>
      <ac:spMk id="3" creationId="{BC61ED19-5B3F-417E-F9BA-5AB54F144585}"/>
    </ac:deMkLst>
    <p188:replyLst>
      <p188:reply id="{47DDD232-FA9D-4C8D-BFC0-13A8D3E16AFC}" authorId="{BF02B584-C107-2CD5-44FB-395AA5F076D5}" created="2024-08-07T14:58:47.278">
        <p188:txBody>
          <a:bodyPr/>
          <a:lstStyle/>
          <a:p>
            <a:r>
              <a:rPr lang="en-US"/>
              <a:t>yes</a:t>
            </a:r>
          </a:p>
        </p188:txBody>
      </p188:reply>
    </p188:replyLst>
    <p188:txBody>
      <a:bodyPr/>
      <a:lstStyle/>
      <a:p>
        <a:r>
          <a:rPr lang="en-US"/>
          <a:t>add qr code</a:t>
        </a:r>
      </a:p>
    </p188:txBody>
  </p188:cm>
</p188:cmLst>
</file>

<file path=ppt/comments/modernComment_126_53E95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099EF6-D7EF-4EC0-B68E-203BC49708F9}" authorId="{AD403A25-D9AD-74F7-33C1-CD56EA494A3A}" status="resolved" created="2024-08-07T12:43:33.24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7987495" sldId="294"/>
      <ac:picMk id="4" creationId="{E6E37C7F-F61D-2D1F-3E47-42CEE4120C00}"/>
    </ac:deMkLst>
    <p188:replyLst>
      <p188:reply id="{CF90B3E2-DF9B-48B4-B219-4C530A320792}" authorId="{AD403A25-D9AD-74F7-33C1-CD56EA494A3A}" created="2024-08-07T12:44:33.055">
        <p188:txBody>
          <a:bodyPr/>
          <a:lstStyle/>
          <a:p>
            <a:r>
              <a:rPr lang="en-US"/>
              <a:t>add a 'known anycast prefixes' into the image?</a:t>
            </a:r>
          </a:p>
        </p188:txBody>
      </p188:reply>
    </p188:replyLst>
    <p188:txBody>
      <a:bodyPr/>
      <a:lstStyle/>
      <a:p>
        <a:r>
          <a:rPr lang="en-US"/>
          <a:t>do we want to remove 'latency measuring' at the left side?</a:t>
        </a:r>
      </a:p>
    </p188:txBody>
  </p188:cm>
</p188:cmLst>
</file>

<file path=ppt/comments/modernComment_127_D6688B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F9CBFF-4F63-4512-A30A-CF278CC1ECDA}" authorId="{AD403A25-D9AD-74F7-33C1-CD56EA494A3A}" status="resolved" created="2024-10-18T11:59:28.11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7175799" sldId="295"/>
      <ac:spMk id="3" creationId="{A9CBC2C0-E188-90D1-B47B-0919C89FD8F3}"/>
    </ac:deMkLst>
    <p188:txBody>
      <a:bodyPr/>
      <a:lstStyle/>
      <a:p>
        <a:r>
          <a:rPr lang="en-US"/>
          <a:t>update numbers</a:t>
        </a:r>
      </a:p>
    </p188:txBody>
  </p188:cm>
</p188:cmLst>
</file>

<file path=ppt/comments/modernComment_128_E8BA64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74D90A-C69B-4E10-92BE-DA5BB7AE60E2}" authorId="{AD403A25-D9AD-74F7-33C1-CD56EA494A3A}" status="resolved" created="2024-08-07T14:28:50.7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4529613" sldId="296"/>
      <ac:picMk id="4" creationId="{135E852D-7C19-37C2-688E-C65407AC0BD1}"/>
    </ac:deMkLst>
    <p188:txBody>
      <a:bodyPr/>
      <a:lstStyle/>
      <a:p>
        <a:r>
          <a:rPr lang="en-US"/>
          <a:t>re-generate graph using Vultr + Ark</a:t>
        </a:r>
      </a:p>
    </p188:txBody>
  </p188:cm>
  <p188:cm id="{6760AB1C-7F6F-43E0-98D8-EFCA5FDF964B}" authorId="{AD403A25-D9AD-74F7-33C1-CD56EA494A3A}" status="resolved" created="2024-08-13T14:03:35.13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4529613" sldId="296"/>
      <ac:picMk id="7" creationId="{F25562B9-8B8B-0E37-5229-F9F18374EAA3}"/>
    </ac:deMkLst>
    <p188:txBody>
      <a:bodyPr/>
      <a:lstStyle/>
      <a:p>
        <a:r>
          <a:rPr lang="en-US"/>
          <a:t>vectorize</a:t>
        </a:r>
      </a:p>
    </p188:txBody>
  </p188:cm>
</p188:cmLst>
</file>

<file path=ppt/comments/modernComment_129_262747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409BD1-9C26-48B6-8DE6-FCA57ACFD57D}" authorId="{AD403A25-D9AD-74F7-33C1-CD56EA494A3A}" status="resolved" created="2024-08-07T14:31:50.74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0108449" sldId="297"/>
      <ac:picMk id="4" creationId="{B36036C6-DFC0-68A6-4299-6F22CBAFFEC3}"/>
    </ac:deMkLst>
    <p188:txBody>
      <a:bodyPr/>
      <a:lstStyle/>
      <a:p>
        <a:r>
          <a:rPr lang="en-US"/>
          <a:t>Not enough time ?</a:t>
        </a:r>
      </a:p>
    </p188:txBody>
  </p188:cm>
</p188:cmLst>
</file>

<file path=ppt/comments/modernComment_12E_8A97EF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153634-4853-444A-8DAA-0B0853877E94}" authorId="{AD403A25-D9AD-74F7-33C1-CD56EA494A3A}" created="2024-10-22T12:07:49.473">
    <pc:sldMkLst xmlns:pc="http://schemas.microsoft.com/office/powerpoint/2013/main/command">
      <pc:docMk/>
      <pc:sldMk cId="2325213087" sldId="302"/>
    </pc:sldMkLst>
    <p188:txBody>
      <a:bodyPr/>
      <a:lstStyle/>
      <a:p>
        <a:r>
          <a:rPr lang="en-US"/>
          <a:t>add slides after showcasing anycast based measurement tool mapping results</a:t>
        </a:r>
      </a:p>
    </p188:txBody>
  </p188:cm>
  <p188:cm id="{B8815581-441B-4FE9-A2C2-FD4694D65ED8}" authorId="{AD403A25-D9AD-74F7-33C1-CD56EA494A3A}" created="2024-10-22T12:07:59.145">
    <pc:sldMkLst xmlns:pc="http://schemas.microsoft.com/office/powerpoint/2013/main/command">
      <pc:docMk/>
      <pc:sldMk cId="2325213087" sldId="302"/>
    </pc:sldMkLst>
    <p188:txBody>
      <a:bodyPr/>
      <a:lstStyle/>
      <a:p>
        <a:r>
          <a:rPr lang="en-US"/>
          <a:t>add slides before asking for operator ground truth</a:t>
        </a:r>
      </a:p>
    </p188:txBody>
  </p188:cm>
</p188:cmLst>
</file>

<file path=ppt/comments/modernComment_12F_695D6D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619354-4280-41C8-BBB6-05686C3C7FE5}" authorId="{AD403A25-D9AD-74F7-33C1-CD56EA494A3A}" status="resolved" created="2024-08-07T14:58:27.01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7730574" sldId="303"/>
      <ac:spMk id="2" creationId="{F4265D68-4EAA-F6D4-D1FC-49FBAA5E2D70}"/>
    </ac:deMkLst>
    <p188:txBody>
      <a:bodyPr/>
      <a:lstStyle/>
      <a:p>
        <a:r>
          <a:rPr lang="en-US"/>
          <a:t>introductory slide, including mention of RIPE funding</a:t>
        </a:r>
      </a:p>
    </p188:txBody>
  </p188:cm>
  <p188:cm id="{9EE8ABC7-766E-4D2A-9CD7-3739BD90C2D9}" authorId="{AD403A25-D9AD-74F7-33C1-CD56EA494A3A}" created="2024-10-24T17:19:43.395">
    <pc:sldMkLst xmlns:pc="http://schemas.microsoft.com/office/powerpoint/2013/main/command">
      <pc:docMk/>
      <pc:sldMk cId="1767730574" sldId="303"/>
    </pc:sldMkLst>
    <p188:txBody>
      <a:bodyPr/>
      <a:lstStyle/>
      <a:p>
        <a:r>
          <a:rPr lang="en-US"/>
          <a:t>do I need to explain what anycast is?</a:t>
        </a:r>
      </a:p>
    </p188:txBody>
  </p188:cm>
</p188:cmLst>
</file>

<file path=ppt/comments/modernComment_132_7F4C0E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27F581-7CE9-47D0-B116-CC77260D4314}" authorId="{AD403A25-D9AD-74F7-33C1-CD56EA494A3A}" status="resolved" created="2024-08-07T14:54:39.92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7175799" sldId="295"/>
      <ac:picMk id="4" creationId="{882DA743-5212-7EE0-DE10-7A93E9F23AE4}"/>
    </ac:deMkLst>
    <p188:txBody>
      <a:bodyPr/>
      <a:lstStyle/>
      <a:p>
        <a:r>
          <a:rPr lang="en-US"/>
          <a:t>confusing ordering</a:t>
        </a:r>
      </a:p>
    </p188:txBody>
  </p188:cm>
</p188:cmLst>
</file>

<file path=ppt/comments/modernComment_134_73E2AB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D9F3C0-8953-4101-B240-D8984136471E}" authorId="{AD403A25-D9AD-74F7-33C1-CD56EA494A3A}" status="resolved" created="2024-08-07T14:31:50.7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0108449" sldId="297"/>
      <ac:picMk id="4" creationId="{B36036C6-DFC0-68A6-4299-6F22CBAFFEC3}"/>
    </ac:deMkLst>
    <p188:txBody>
      <a:bodyPr/>
      <a:lstStyle/>
      <a:p>
        <a:r>
          <a:rPr lang="en-US"/>
          <a:t>Not enough time ?</a:t>
        </a:r>
      </a:p>
    </p188:txBody>
  </p188:cm>
</p188:cmLst>
</file>

<file path=ppt/comments/modernComment_135_1DECFB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443F2D-5385-4DE9-BBB5-CE510CB6E7E2}" authorId="{AD403A25-D9AD-74F7-33C1-CD56EA494A3A}" status="resolved" created="2024-08-07T14:31:50.7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0108449" sldId="297"/>
      <ac:picMk id="4" creationId="{B36036C6-DFC0-68A6-4299-6F22CBAFFEC3}"/>
    </ac:deMkLst>
    <p188:txBody>
      <a:bodyPr/>
      <a:lstStyle/>
      <a:p>
        <a:r>
          <a:rPr lang="en-US"/>
          <a:t>Not enough time ?</a:t>
        </a:r>
      </a:p>
    </p188:txBody>
  </p188:cm>
</p188:cmLst>
</file>

<file path=ppt/comments/modernComment_13E_6AFC89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68FADD-567D-4964-AACC-4A0E2DBBF5F6}" authorId="{AD403A25-D9AD-74F7-33C1-CD56EA494A3A}" status="resolved" created="2024-08-07T14:54:39.9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7175799" sldId="295"/>
      <ac:picMk id="4" creationId="{882DA743-5212-7EE0-DE10-7A93E9F23AE4}"/>
    </ac:deMkLst>
    <p188:txBody>
      <a:bodyPr/>
      <a:lstStyle/>
      <a:p>
        <a:r>
          <a:rPr lang="en-US"/>
          <a:t>confusing ordering</a:t>
        </a:r>
      </a:p>
    </p188:txBody>
  </p188:cm>
</p188:cmLst>
</file>

<file path=ppt/comments/modernComment_13F_85D43D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F5FB51-8A3A-46A5-964D-32B30D62E744}" authorId="{AD403A25-D9AD-74F7-33C1-CD56EA494A3A}" status="resolved" created="2024-08-07T14:54:39.9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97175799" sldId="295"/>
      <ac:picMk id="4" creationId="{882DA743-5212-7EE0-DE10-7A93E9F23AE4}"/>
    </ac:deMkLst>
    <p188:txBody>
      <a:bodyPr/>
      <a:lstStyle/>
      <a:p>
        <a:r>
          <a:rPr lang="en-US"/>
          <a:t>confusing ordering</a:t>
        </a:r>
      </a:p>
    </p188:txBody>
  </p188:cm>
</p188:cmLst>
</file>

<file path=ppt/comments/modernComment_140_185033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D7A720-9DF0-4B2B-AD08-1AB2F2835053}" authorId="{AD403A25-D9AD-74F7-33C1-CD56EA494A3A}" status="resolved" created="2024-08-07T14:28:50.7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4529613" sldId="296"/>
      <ac:picMk id="4" creationId="{135E852D-7C19-37C2-688E-C65407AC0BD1}"/>
    </ac:deMkLst>
    <p188:txBody>
      <a:bodyPr/>
      <a:lstStyle/>
      <a:p>
        <a:r>
          <a:rPr lang="en-US"/>
          <a:t>re-generate graph using Vultr + Ark</a:t>
        </a:r>
      </a:p>
    </p188:txBody>
  </p188:cm>
  <p188:cm id="{289ED1AF-1E88-4D3D-8853-49A6EA008FA9}" authorId="{AD403A25-D9AD-74F7-33C1-CD56EA494A3A}" status="resolved" created="2024-08-13T14:03:35.1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4529613" sldId="296"/>
      <ac:picMk id="7" creationId="{F25562B9-8B8B-0E37-5229-F9F18374EAA3}"/>
    </ac:deMkLst>
    <p188:txBody>
      <a:bodyPr/>
      <a:lstStyle/>
      <a:p>
        <a:r>
          <a:rPr lang="en-US"/>
          <a:t>vectorize</a:t>
        </a:r>
      </a:p>
    </p188:txBody>
  </p188:cm>
</p188:cmLst>
</file>

<file path=ppt/comments/modernComment_152_2D3544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D6A42D-4728-493F-9744-022AE3678A6B}" authorId="{AD403A25-D9AD-74F7-33C1-CD56EA494A3A}" created="2024-10-23T12:48:03.9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58465570" sldId="338"/>
      <ac:spMk id="3" creationId="{8BAB149A-D5A6-9BA7-319A-9988AAF92B56}"/>
      <ac:txMk cp="241" len="65">
        <ac:context len="436" hash="4136689280"/>
      </ac:txMk>
    </ac:txMkLst>
    <p188:pos x="6619874" y="1480038"/>
    <p188:txBody>
      <a:bodyPr/>
      <a:lstStyle/>
      <a:p>
        <a:r>
          <a:rPr lang="en-US"/>
          <a:t>can add an illustration of this, like in the longitudinal manycast paper for jp-nrt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026A-0C58-43F1-9A7B-2BE6D2B45B5C}" type="datetimeFigureOut"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41A1-1765-4131-B6C3-26D3939F77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Good afternoon. My name is Remi Hendriks and today I will talk about Anycast Discover</a:t>
            </a:r>
          </a:p>
          <a:p>
            <a:r>
              <a:rPr lang="en-US" dirty="0">
                <a:ea typeface="Calibri"/>
                <a:cs typeface="Calibri"/>
              </a:rPr>
              <a:t>A project from us at University of Twente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D5B15-C086-979F-E2A0-C48F8844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E65E2-8F9F-81A6-0647-D06B23725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6AB32-05CE-698A-2283-8A9691EF4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For operators, the census is useful for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Making better traffic engineering decisions</a:t>
            </a:r>
          </a:p>
          <a:p>
            <a:r>
              <a:rPr lang="en-US" dirty="0">
                <a:cs typeface="Calibri"/>
              </a:rPr>
              <a:t>In particular it is useful for troubleshooting network problems</a:t>
            </a:r>
          </a:p>
          <a:p>
            <a:r>
              <a:rPr lang="en-US" dirty="0">
                <a:cs typeface="Calibri"/>
              </a:rPr>
              <a:t>Especially for anycast operators, they might see horrible routing from anycast to anycast,</a:t>
            </a:r>
          </a:p>
          <a:p>
            <a:r>
              <a:rPr lang="en-US" dirty="0">
                <a:cs typeface="Calibri"/>
              </a:rPr>
              <a:t>That may lead to wrong TE decisions when not filtering out anycast prefixes from these policies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Finally, this census is useful for assessing the resilience of third parties,</a:t>
            </a:r>
          </a:p>
          <a:p>
            <a:r>
              <a:rPr lang="en-US" dirty="0">
                <a:cs typeface="Calibri"/>
              </a:rPr>
              <a:t>You can both see which parties are deploying anycast</a:t>
            </a:r>
          </a:p>
          <a:p>
            <a:r>
              <a:rPr lang="en-US" dirty="0">
                <a:cs typeface="Calibri"/>
              </a:rPr>
              <a:t>And you will have insights as to how large, and where, their anycast deployments are 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E77FD-ABF0-1A2C-795C-562905D83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talk about how we realize the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achieved using two methodologies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One is anycast-based and the other is latency-based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anycast-based approach is based on MAnycast2</a:t>
            </a:r>
          </a:p>
          <a:p>
            <a:r>
              <a:rPr lang="en-US" dirty="0">
                <a:cs typeface="Calibri"/>
              </a:rPr>
              <a:t>Which was developed in an IMC 2020 submission</a:t>
            </a:r>
          </a:p>
          <a:p>
            <a:r>
              <a:rPr lang="en-US" dirty="0">
                <a:cs typeface="Calibri"/>
              </a:rPr>
              <a:t>And it leverages the concept of anycast to measure anycast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latency-based approach is based on a methodology called </a:t>
            </a:r>
            <a:r>
              <a:rPr lang="en-US" dirty="0" err="1">
                <a:cs typeface="Calibri"/>
              </a:rPr>
              <a:t>iGreedy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it uses speed-of-light violations to detect anycast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perform these methodologies with various protocols to maximize responsiveness and coverage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 will now explain both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Starting with the anycast-based methodology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 as I mentioned, it uses anycast to measure anycast</a:t>
            </a:r>
          </a:p>
          <a:p>
            <a:r>
              <a:rPr lang="en-US" dirty="0">
                <a:cs typeface="Calibri"/>
              </a:rPr>
              <a:t>And for this we need an anycast deployment from which we measure,</a:t>
            </a:r>
          </a:p>
          <a:p>
            <a:r>
              <a:rPr lang="en-US" dirty="0">
                <a:cs typeface="Calibri"/>
              </a:rPr>
              <a:t>We indicate this deployment using the light blue dots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 if we probe an Internet address from all these locations, using their anycast address this is what happens: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If the target is unicast, all the probes will go towards this unicast target</a:t>
            </a:r>
          </a:p>
          <a:p>
            <a:r>
              <a:rPr lang="en-US" dirty="0">
                <a:ea typeface="Calibri"/>
                <a:cs typeface="Calibri"/>
              </a:rPr>
              <a:t>And this unicast target will send a response for each probe he receives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these responses get routed to the nearest anycast location</a:t>
            </a:r>
          </a:p>
          <a:p>
            <a:r>
              <a:rPr lang="en-US" dirty="0">
                <a:ea typeface="Calibri"/>
                <a:cs typeface="Calibri"/>
              </a:rPr>
              <a:t>So in this example, the BNA node will receive 4 probe replies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3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But if we probe an address that is also anycast,</a:t>
            </a:r>
          </a:p>
          <a:p>
            <a:r>
              <a:rPr lang="en-US" dirty="0">
                <a:ea typeface="Calibri"/>
                <a:cs typeface="Calibri"/>
              </a:rPr>
              <a:t>In this example we probe an address that is </a:t>
            </a:r>
            <a:r>
              <a:rPr lang="en-US" dirty="0" err="1">
                <a:ea typeface="Calibri"/>
                <a:cs typeface="Calibri"/>
              </a:rPr>
              <a:t>anycasted</a:t>
            </a:r>
            <a:r>
              <a:rPr lang="en-US" dirty="0">
                <a:ea typeface="Calibri"/>
                <a:cs typeface="Calibri"/>
              </a:rPr>
              <a:t> in two locations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Then we see that our probes reach different anycast sites</a:t>
            </a:r>
          </a:p>
          <a:p>
            <a:r>
              <a:rPr lang="en-US" dirty="0">
                <a:ea typeface="Calibri"/>
                <a:cs typeface="Calibri"/>
              </a:rPr>
              <a:t>Our probes on the west coast route to the target anycast site in Las Vegas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our probes on the east coast route to the target anycast site in Atlanta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What we see is that each target anycast site will send back its route replies to different of our anycast sites</a:t>
            </a:r>
          </a:p>
          <a:p>
            <a:r>
              <a:rPr lang="en-US" dirty="0">
                <a:ea typeface="Calibri"/>
                <a:cs typeface="Calibri"/>
              </a:rPr>
              <a:t>So the node in Las Vegas sends back replies to Salt Lake City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the node in Atlanta sends back its replies to Charleston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What we find with this methodology is that it has a low probing cost,</a:t>
            </a:r>
          </a:p>
          <a:p>
            <a:r>
              <a:rPr lang="en-US" dirty="0">
                <a:ea typeface="Calibri"/>
                <a:cs typeface="Calibri"/>
              </a:rPr>
              <a:t>Which makes it suitable for measurements at Internet scale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it has a low False Negative rate, meaning it rarely misclassifies anycast as unicast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drawbacks however are that it has a considerable False Positive rate</a:t>
            </a:r>
          </a:p>
          <a:p>
            <a:r>
              <a:rPr lang="en-US" dirty="0">
                <a:ea typeface="Calibri"/>
                <a:cs typeface="Calibri"/>
              </a:rPr>
              <a:t>Meaning it will falsely classify unicast addresses as anycast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This happens when a unicast address is in-between two of our anycast sites and sends back replies to both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Furthermore, this methodology does not provide geolocation of anycast sites, it only detects and provides an enumeration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8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second methodology we use is a Great Circle Distance technique that uses latency measurements</a:t>
            </a:r>
          </a:p>
          <a:p>
            <a:r>
              <a:rPr lang="en-US" dirty="0">
                <a:cs typeface="Calibri"/>
              </a:rPr>
              <a:t>What it does is it probes an address and draws circles based on the distance the packet could have traveled based on the time it took to get a reply</a:t>
            </a:r>
          </a:p>
          <a:p>
            <a:r>
              <a:rPr lang="en-US" dirty="0">
                <a:cs typeface="Calibri"/>
              </a:rPr>
              <a:t>Just like regular geolocation techniques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find is that in the case of anycast, it observes speed-of-light violations</a:t>
            </a:r>
          </a:p>
          <a:p>
            <a:r>
              <a:rPr lang="en-US" dirty="0">
                <a:cs typeface="Calibri"/>
              </a:rPr>
              <a:t>So in this example, not all circles overlap.</a:t>
            </a:r>
          </a:p>
          <a:p>
            <a:r>
              <a:rPr lang="en-US" dirty="0">
                <a:cs typeface="Calibri"/>
              </a:rPr>
              <a:t>So the probed address must be anycast.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Next, it infers the location of the anycast site by looking at the overlapping circles and taking the city with the largest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02CBC-9296-C5BC-1D24-B3201AF6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5789A-0E2A-B0BE-416D-5B041C7F9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63EEF-47EE-1C16-CE24-07B6CE8F3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Its pros are that it is highly accurate, and that it allows for geolocation</a:t>
            </a:r>
          </a:p>
          <a:p>
            <a:r>
              <a:rPr lang="en-US" dirty="0">
                <a:cs typeface="Calibri"/>
              </a:rPr>
              <a:t>But the cons are that it requires a large measurement platform, and it has a high probing cost, which makes it unsuitable for Internet scale measurements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54FCC-8AED-19C0-1137-2F255A1A5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7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These illustrations give a good example of a GCD measurement using RIPE Atlas</a:t>
            </a:r>
          </a:p>
          <a:p>
            <a:r>
              <a:rPr lang="en-US" dirty="0">
                <a:ea typeface="Calibri"/>
                <a:cs typeface="Calibri"/>
              </a:rPr>
              <a:t>On the left you see what latency measurements to a unicast address looks like</a:t>
            </a:r>
          </a:p>
          <a:p>
            <a:r>
              <a:rPr lang="en-US" dirty="0">
                <a:ea typeface="Calibri"/>
                <a:cs typeface="Calibri"/>
              </a:rPr>
              <a:t>The green dots indicate a low latency response, which we see around the unicast location</a:t>
            </a:r>
          </a:p>
          <a:p>
            <a:r>
              <a:rPr lang="en-US" dirty="0">
                <a:ea typeface="Calibri"/>
                <a:cs typeface="Calibri"/>
              </a:rPr>
              <a:t>And on the right you see what it looks like towards an anycast address</a:t>
            </a:r>
          </a:p>
          <a:p>
            <a:r>
              <a:rPr lang="en-US" dirty="0">
                <a:ea typeface="Calibri"/>
                <a:cs typeface="Calibri"/>
              </a:rPr>
              <a:t>Where we observe low latencies in multiple continents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the team with which we developed this project.</a:t>
            </a:r>
          </a:p>
          <a:p>
            <a:r>
              <a:rPr lang="en-US">
                <a:ea typeface="Calibri"/>
                <a:cs typeface="Calibri"/>
              </a:rPr>
              <a:t>Me, Remi Hendriks</a:t>
            </a:r>
          </a:p>
          <a:p>
            <a:r>
              <a:rPr lang="en-US" dirty="0">
                <a:ea typeface="Calibri"/>
                <a:cs typeface="Calibri"/>
              </a:rPr>
              <a:t>And my supervisors</a:t>
            </a:r>
          </a:p>
          <a:p>
            <a:r>
              <a:rPr lang="en-US" dirty="0">
                <a:ea typeface="Calibri"/>
                <a:cs typeface="Calibri"/>
              </a:rPr>
              <a:t>Raffaele Sommese, </a:t>
            </a:r>
            <a:r>
              <a:rPr lang="en-US" dirty="0" err="1">
                <a:ea typeface="Calibri"/>
                <a:cs typeface="Calibri"/>
              </a:rPr>
              <a:t>Mattijs</a:t>
            </a:r>
            <a:r>
              <a:rPr lang="en-US" dirty="0">
                <a:ea typeface="Calibri"/>
                <a:cs typeface="Calibri"/>
              </a:rPr>
              <a:t> Jonker, And Roland van Rijswijk-</a:t>
            </a:r>
            <a:r>
              <a:rPr lang="en-US" dirty="0" err="1">
                <a:ea typeface="Calibri"/>
                <a:cs typeface="Calibri"/>
              </a:rPr>
              <a:t>Deij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For our census we combine both methodologies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First, we perform the anycast-based methodology.</a:t>
            </a:r>
          </a:p>
          <a:p>
            <a:r>
              <a:rPr lang="en-US" dirty="0">
                <a:ea typeface="Calibri"/>
                <a:cs typeface="Calibri"/>
              </a:rPr>
              <a:t>We do this at Internet scale, using the USC/ISI hitlist for IPv4</a:t>
            </a:r>
          </a:p>
          <a:p>
            <a:r>
              <a:rPr lang="en-US" dirty="0">
                <a:ea typeface="Calibri"/>
                <a:cs typeface="Calibri"/>
              </a:rPr>
              <a:t>And the IPv6 hitlist from TU Munich, in combination with AAAA record addresses found with </a:t>
            </a:r>
            <a:r>
              <a:rPr lang="en-US" dirty="0" err="1">
                <a:ea typeface="Calibri"/>
                <a:cs typeface="Calibri"/>
              </a:rPr>
              <a:t>OpenINTEL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scan at a 24 prefix granularity for IPv4 and 48 prefix granularity for IPv6.</a:t>
            </a:r>
          </a:p>
          <a:p>
            <a:r>
              <a:rPr lang="en-US" dirty="0">
                <a:ea typeface="Calibri"/>
                <a:cs typeface="Calibri"/>
              </a:rPr>
              <a:t>This is because it is the smallest prefix size that is propagated by BGP</a:t>
            </a:r>
          </a:p>
          <a:p>
            <a:r>
              <a:rPr lang="en-US" dirty="0">
                <a:ea typeface="Calibri"/>
                <a:cs typeface="Calibri"/>
              </a:rPr>
              <a:t>These hitlists contains millions of prefixes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After scanning these prefixes, we get a set of anycast targets,</a:t>
            </a:r>
          </a:p>
          <a:p>
            <a:r>
              <a:rPr lang="en-US" dirty="0">
                <a:ea typeface="Calibri"/>
                <a:cs typeface="Calibri"/>
              </a:rPr>
              <a:t>Which consists of the prefixes that the anycast-based methodology classified as anycast</a:t>
            </a:r>
          </a:p>
          <a:p>
            <a:r>
              <a:rPr lang="en-US" dirty="0">
                <a:ea typeface="Calibri"/>
                <a:cs typeface="Calibri"/>
              </a:rPr>
              <a:t>This includes both the True and False classifications of Anycast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Next, we perform the latency based measurement.</a:t>
            </a:r>
          </a:p>
          <a:p>
            <a:r>
              <a:rPr lang="en-US" dirty="0">
                <a:ea typeface="Calibri"/>
                <a:cs typeface="Calibri"/>
              </a:rPr>
              <a:t>For this we target the Anycast Targets found from the previous measurement,</a:t>
            </a:r>
          </a:p>
          <a:p>
            <a:r>
              <a:rPr lang="en-US" dirty="0">
                <a:ea typeface="Calibri"/>
                <a:cs typeface="Calibri"/>
              </a:rPr>
              <a:t>We limit this measurement for these targets due to the high burden of the approach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final output is the set of anycast prefixes detected by either methodology, the enumeration found with both methodologies</a:t>
            </a:r>
          </a:p>
          <a:p>
            <a:r>
              <a:rPr lang="en-US" dirty="0">
                <a:ea typeface="Calibri"/>
                <a:cs typeface="Calibri"/>
              </a:rPr>
              <a:t>And the locations of individual sites behind each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6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hitlist we use for this work, is responsive hosts on the Internet</a:t>
            </a:r>
          </a:p>
          <a:p>
            <a:endParaRPr lang="en-US" dirty="0"/>
          </a:p>
          <a:p>
            <a:r>
              <a:rPr lang="en-US" dirty="0"/>
              <a:t>In particular, we probe a single responsive address for each /24 prefix (if it’s available)</a:t>
            </a:r>
          </a:p>
          <a:p>
            <a:r>
              <a:rPr lang="en-US" dirty="0"/>
              <a:t>And one in each /48 for IPv6</a:t>
            </a:r>
          </a:p>
          <a:p>
            <a:r>
              <a:rPr lang="en-US" dirty="0"/>
              <a:t>This is because they are the smallest routable prefix sizes</a:t>
            </a:r>
          </a:p>
          <a:p>
            <a:endParaRPr lang="en-US" dirty="0"/>
          </a:p>
          <a:p>
            <a:r>
              <a:rPr lang="en-US" dirty="0"/>
              <a:t>For IPv4 we use responsive address from the USC ISI hitlist</a:t>
            </a:r>
          </a:p>
          <a:p>
            <a:endParaRPr lang="en-US" dirty="0"/>
          </a:p>
          <a:p>
            <a:r>
              <a:rPr lang="en-US" dirty="0"/>
              <a:t>And for IPv6 we use the TUM public IPv6 hitlist</a:t>
            </a:r>
          </a:p>
          <a:p>
            <a:r>
              <a:rPr lang="en-US" dirty="0"/>
              <a:t>In combination with AAAA record addresses from </a:t>
            </a:r>
            <a:r>
              <a:rPr lang="en-US" dirty="0" err="1"/>
              <a:t>OpenINTEL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2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To visualize the pipeline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have the hitlist with millions of targets</a:t>
            </a:r>
          </a:p>
          <a:p>
            <a:r>
              <a:rPr lang="en-US" dirty="0">
                <a:ea typeface="Calibri"/>
                <a:cs typeface="Calibri"/>
              </a:rPr>
              <a:t>We perform the anycast-based measurement</a:t>
            </a:r>
          </a:p>
          <a:p>
            <a:r>
              <a:rPr lang="en-US" dirty="0">
                <a:ea typeface="Calibri"/>
                <a:cs typeface="Calibri"/>
              </a:rPr>
              <a:t>This is done for ICMP, TCP, and UDP</a:t>
            </a:r>
          </a:p>
          <a:p>
            <a:r>
              <a:rPr lang="en-US" dirty="0">
                <a:ea typeface="Calibri"/>
                <a:cs typeface="Calibri"/>
              </a:rPr>
              <a:t>We use our anycast testbed to achieve this, which consists of 32 vantage points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This generates a set of Anycast targets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for these targets we perform latency-based measurements using ICMP and TCP</a:t>
            </a:r>
          </a:p>
          <a:p>
            <a:r>
              <a:rPr lang="en-US" dirty="0">
                <a:ea typeface="Calibri"/>
                <a:cs typeface="Calibri"/>
              </a:rPr>
              <a:t>Where we use the Ark platform and our testbed, that combined give us 180 vantage points for IPv4</a:t>
            </a:r>
          </a:p>
          <a:p>
            <a:r>
              <a:rPr lang="en-US" dirty="0">
                <a:ea typeface="Calibri"/>
                <a:cs typeface="Calibri"/>
              </a:rPr>
              <a:t>And 90 for IPv6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final result of both methodologies, and all protocols, is uploaded to our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2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To achieve the anycast-based measurements we developed a measurement tool</a:t>
            </a:r>
          </a:p>
          <a:p>
            <a:r>
              <a:rPr lang="en-US" dirty="0">
                <a:ea typeface="Calibri"/>
                <a:cs typeface="Calibri"/>
              </a:rPr>
              <a:t>Which is not limited to this census, but also useful for operators to measure and improve their anycast infrastructure</a:t>
            </a:r>
          </a:p>
          <a:p>
            <a:r>
              <a:rPr lang="en-US" dirty="0">
                <a:ea typeface="Calibri"/>
                <a:cs typeface="Calibri"/>
              </a:rPr>
              <a:t>For our census we deploy this in </a:t>
            </a:r>
            <a:r>
              <a:rPr lang="en-US" dirty="0" err="1">
                <a:ea typeface="Calibri"/>
                <a:cs typeface="Calibri"/>
              </a:rPr>
              <a:t>Vultr</a:t>
            </a:r>
            <a:r>
              <a:rPr lang="en-US" dirty="0">
                <a:ea typeface="Calibri"/>
                <a:cs typeface="Calibri"/>
              </a:rPr>
              <a:t>, that is present in 19 countries and 6 continents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 will talk more about the measurement tool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4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For the latency-based measurement we use CAIDA’s Ark platform and </a:t>
            </a:r>
            <a:r>
              <a:rPr lang="en-US" dirty="0" err="1">
                <a:ea typeface="Calibri"/>
                <a:cs typeface="Calibri"/>
              </a:rPr>
              <a:t>Vultr</a:t>
            </a:r>
            <a:r>
              <a:rPr lang="en-US" dirty="0">
                <a:ea typeface="Calibri"/>
                <a:cs typeface="Calibri"/>
              </a:rPr>
              <a:t> VPs</a:t>
            </a:r>
          </a:p>
          <a:p>
            <a:r>
              <a:rPr lang="en-US" dirty="0">
                <a:ea typeface="Calibri"/>
                <a:cs typeface="Calibri"/>
              </a:rPr>
              <a:t>And we implemented this using the Scamper tool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find that this measurement is able to accurately geolocate and enumerate small anycast deployments</a:t>
            </a:r>
          </a:p>
          <a:p>
            <a:r>
              <a:rPr lang="en-US" dirty="0">
                <a:ea typeface="Calibri"/>
                <a:cs typeface="Calibri"/>
              </a:rPr>
              <a:t>However, it fails to differentiate between sites with near geographic proximity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large deployments, think of Google and Cloudflare, our approach enumerates up to 60 sites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Since neither methodology is perfect, we provide both results in our census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 find that the latency-based approach has rare cases of false negatives,</a:t>
            </a:r>
          </a:p>
          <a:p>
            <a:r>
              <a:rPr lang="en-US" dirty="0">
                <a:ea typeface="Calibri"/>
                <a:cs typeface="Calibri"/>
              </a:rPr>
              <a:t>For example, it will struggle with anycast deployments that are deployed in Belgium and the Netherlands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the anycast-based approach, we find it has numerous false classifications.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criteria to use is up to the user of the census. Depending on the requirements of their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1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share results for a particular day of our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4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On average, our census finds 12.3 thousand /24 prefixes that are </a:t>
            </a:r>
            <a:r>
              <a:rPr lang="en-US" dirty="0" err="1">
                <a:ea typeface="Calibri"/>
                <a:cs typeface="Calibri"/>
              </a:rPr>
              <a:t>anycasted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6 thousand /48 prefixes that are </a:t>
            </a:r>
            <a:r>
              <a:rPr lang="en-US" dirty="0" err="1">
                <a:ea typeface="Calibri"/>
                <a:cs typeface="Calibri"/>
              </a:rPr>
              <a:t>anycaste</a:t>
            </a:r>
            <a:r>
              <a:rPr lang="en-US" dirty="0">
                <a:ea typeface="Calibri"/>
                <a:cs typeface="Calibri"/>
              </a:rPr>
              <a:t> for IPv6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v4 we find 769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, and for v6 we find 462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 that deploy anycast</a:t>
            </a:r>
          </a:p>
          <a:p>
            <a:r>
              <a:rPr lang="en-US" dirty="0">
                <a:ea typeface="Calibri"/>
                <a:cs typeface="Calibri"/>
              </a:rPr>
              <a:t>Taking the intersection, we see 299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 that perform anycast for both IPv4 and IPv6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This means that 470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 are only found to perform IPv4 anycast.</a:t>
            </a:r>
          </a:p>
          <a:p>
            <a:r>
              <a:rPr lang="en-US" dirty="0">
                <a:ea typeface="Calibri"/>
                <a:cs typeface="Calibri"/>
              </a:rPr>
              <a:t>We suspect many of these do anycast for both IPv4 and IPv6, but we have limited coverage with our IPv6 hitlist.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the 160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 that we find to do only IPv6 anycast, we believe these are for the vast majority not doing IPv4 anycast, since our IPv4 hitlist provides far better coverage.</a:t>
            </a:r>
          </a:p>
          <a:p>
            <a:r>
              <a:rPr lang="en-US" dirty="0">
                <a:ea typeface="Calibri"/>
                <a:cs typeface="Calibri"/>
              </a:rPr>
              <a:t>One reason could be the high price of obtaining a /24 in IPv4, which costs roughly 10 thousand USD, whereas for IPv6 a /48 is basically 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9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table shows the largest </a:t>
            </a:r>
            <a:r>
              <a:rPr lang="en-US" dirty="0" err="1">
                <a:ea typeface="Calibri"/>
                <a:cs typeface="Calibri"/>
              </a:rPr>
              <a:t>Ases</a:t>
            </a:r>
            <a:r>
              <a:rPr lang="en-US" dirty="0">
                <a:ea typeface="Calibri"/>
                <a:cs typeface="Calibri"/>
              </a:rPr>
              <a:t> that deploy Anycast.</a:t>
            </a:r>
          </a:p>
          <a:p>
            <a:r>
              <a:rPr lang="en-US" dirty="0">
                <a:ea typeface="Calibri"/>
                <a:cs typeface="Calibri"/>
              </a:rPr>
              <a:t>We find the vast majority of anycast is deployed by cloud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2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For IPv4, half the census consists of Google Cloud and Cloudflare prefixes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is structured in two parts.</a:t>
            </a:r>
          </a:p>
          <a:p>
            <a:endParaRPr lang="en-US" dirty="0"/>
          </a:p>
          <a:p>
            <a:r>
              <a:rPr lang="en-US" dirty="0"/>
              <a:t>First, I will talk about the anycast census that we provide</a:t>
            </a:r>
          </a:p>
          <a:p>
            <a:r>
              <a:rPr lang="en-US" dirty="0"/>
              <a:t>Where I will introduce the census and explain why it’s important</a:t>
            </a:r>
          </a:p>
          <a:p>
            <a:r>
              <a:rPr lang="en-US" dirty="0"/>
              <a:t>Then I will go over the methodology that realizes the census</a:t>
            </a:r>
          </a:p>
          <a:p>
            <a:r>
              <a:rPr lang="en-US" dirty="0"/>
              <a:t>And I will share census results</a:t>
            </a:r>
          </a:p>
          <a:p>
            <a:endParaRPr lang="en-US" dirty="0"/>
          </a:p>
          <a:p>
            <a:r>
              <a:rPr lang="en-US" dirty="0"/>
              <a:t>Next, I will quickly share more about the measurement tool we developed to realize the census, </a:t>
            </a:r>
          </a:p>
          <a:p>
            <a:r>
              <a:rPr lang="en-US" dirty="0"/>
              <a:t>and how anycast operators can use it to improve their deployment</a:t>
            </a:r>
          </a:p>
          <a:p>
            <a:endParaRPr lang="en-US" dirty="0"/>
          </a:p>
          <a:p>
            <a:r>
              <a:rPr lang="en-US" dirty="0"/>
              <a:t>Finally, I will conclude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07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For IPv6, half of the census are prefixes from Cloudflare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3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graph shows the results of the anycast-based approach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On the bottom left, we show the total count of prefixes found for each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4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1C0A8-0DE2-1653-2014-BD4C0BBD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5EC34-AC43-9A64-BCB2-4BB56897B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0E555-746D-D336-8F2B-08D90017C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And the bar graph shows the complement of the intersection.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blue bars are prefixes, discoverable with only one protocol.</a:t>
            </a:r>
          </a:p>
          <a:p>
            <a:r>
              <a:rPr lang="en-US" dirty="0">
                <a:ea typeface="Calibri"/>
                <a:cs typeface="Calibri"/>
              </a:rPr>
              <a:t>The green bars are detected using two protocols</a:t>
            </a:r>
          </a:p>
          <a:p>
            <a:r>
              <a:rPr lang="en-US" dirty="0">
                <a:ea typeface="Calibri"/>
                <a:cs typeface="Calibri"/>
              </a:rPr>
              <a:t>And the red bar is detected using all three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8F980-C87C-98C2-0F5A-9181F3440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 main takeaways from this graph are that the majority of anycast is detectable with ICMP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3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However, there is a considerable number of prefixes that are not discoverable with ping</a:t>
            </a:r>
          </a:p>
          <a:p>
            <a:r>
              <a:rPr lang="en-US" dirty="0">
                <a:ea typeface="Calibri"/>
                <a:cs typeface="Calibri"/>
              </a:rPr>
              <a:t>That would be missed by traditional approaches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These are 2 thousand prefixes only discoverable with UDP</a:t>
            </a:r>
          </a:p>
          <a:p>
            <a:r>
              <a:rPr lang="en-US" dirty="0">
                <a:ea typeface="Calibri"/>
                <a:cs typeface="Calibri"/>
              </a:rPr>
              <a:t>And 1.3 thousand only discoverable with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3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graph shows a CDF of the enumeration count that our latency-based approach finds for prefixes in our census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3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A0991-24B0-B2BA-CCC7-7AE44BE0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2F41B-957F-ADD5-2BE3-D235EFA87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4E3D0-11BF-DBE7-268A-0844946BF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 find that 30% of anycast prefixes have less than 40 sites behind them</a:t>
            </a:r>
          </a:p>
          <a:p>
            <a:r>
              <a:rPr lang="en-US" dirty="0">
                <a:ea typeface="Calibri"/>
                <a:cs typeface="Calibri"/>
              </a:rPr>
              <a:t>And 70% of prefixes have 40 or more anycast sites that we detect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For these large deployments, we find the most are prefixes from Google, Amazon, and Cloudflare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C6B1D-C88D-AFD7-4CCB-944A90A53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8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Overall the enumeration we find is the lower bound of real deployments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It is fairly accurate for small anycast deployments</a:t>
            </a:r>
          </a:p>
          <a:p>
            <a:r>
              <a:rPr lang="en-US" dirty="0">
                <a:ea typeface="Calibri"/>
                <a:cs typeface="Calibri"/>
              </a:rPr>
              <a:t>And an indication of size for large deployments.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12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mentioned, we perform this census daily</a:t>
            </a:r>
          </a:p>
          <a:p>
            <a:r>
              <a:rPr lang="en-US" dirty="0"/>
              <a:t>Which allows us to map the development of anycast over time</a:t>
            </a:r>
          </a:p>
          <a:p>
            <a:endParaRPr lang="en-US" dirty="0"/>
          </a:p>
          <a:p>
            <a:r>
              <a:rPr lang="en-US" dirty="0"/>
              <a:t>So far we’ve seen deployments that regularly change in size</a:t>
            </a:r>
          </a:p>
          <a:p>
            <a:r>
              <a:rPr lang="en-US" dirty="0"/>
              <a:t>Prefixes that switch between unicast and anycast</a:t>
            </a:r>
          </a:p>
          <a:p>
            <a:r>
              <a:rPr lang="en-US" dirty="0"/>
              <a:t>Cases of BGP Prefix hijacking</a:t>
            </a:r>
          </a:p>
          <a:p>
            <a:r>
              <a:rPr lang="en-US" dirty="0"/>
              <a:t>Cases of temporary anycast</a:t>
            </a:r>
          </a:p>
          <a:p>
            <a:r>
              <a:rPr lang="en-US" dirty="0"/>
              <a:t>And anycast outages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67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To summarize, we created a responsible, scalable and accurate anycast measurement pipeline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we provide a daily census of anycast</a:t>
            </a:r>
          </a:p>
          <a:p>
            <a:r>
              <a:rPr lang="en-US" dirty="0">
                <a:ea typeface="Calibri"/>
                <a:cs typeface="Calibri"/>
              </a:rPr>
              <a:t>Consisting of detection, enumeration, and geolocation of anycast prefixes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started with the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5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talk about the anycast measurement tool that we initially developed for the census,</a:t>
            </a:r>
          </a:p>
          <a:p>
            <a:r>
              <a:rPr lang="en-US" dirty="0"/>
              <a:t>But have expanded to provide many types of measurement for analyzing the performance of an anycast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5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8B320-76DE-553A-3B82-3E2D5828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637E4-2425-BFED-FA6B-B949ECA5C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893CC-D0EB-5B97-5D54-1AB59B7DD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 looked at how the measurement tool detects external anycast deployments on the Internet</a:t>
            </a:r>
          </a:p>
          <a:p>
            <a:endParaRPr lang="en-US" dirty="0"/>
          </a:p>
          <a:p>
            <a:r>
              <a:rPr lang="en-US" dirty="0"/>
              <a:t>Now I will share some examples on how the tool can measure anycast deployments themselves</a:t>
            </a:r>
          </a:p>
          <a:p>
            <a:endParaRPr lang="en-US" dirty="0"/>
          </a:p>
          <a:p>
            <a:r>
              <a:rPr lang="en-US" dirty="0"/>
              <a:t>This is useful for operators, as it allows them to assess the performance of their deployment</a:t>
            </a:r>
          </a:p>
          <a:p>
            <a:endParaRPr lang="en-US" dirty="0"/>
          </a:p>
          <a:p>
            <a:r>
              <a:rPr lang="en-US" dirty="0"/>
              <a:t>The main example is that it allows for catchment mappings, using the </a:t>
            </a:r>
            <a:r>
              <a:rPr lang="en-US" dirty="0" err="1"/>
              <a:t>Verfploeter</a:t>
            </a:r>
            <a:r>
              <a:rPr lang="en-US" dirty="0"/>
              <a:t> technique</a:t>
            </a:r>
          </a:p>
          <a:p>
            <a:r>
              <a:rPr lang="en-US" dirty="0"/>
              <a:t>A catchment mapping, is mapping for each address the anycast site that it routes to.</a:t>
            </a:r>
          </a:p>
          <a:p>
            <a:r>
              <a:rPr lang="en-US" dirty="0"/>
              <a:t>And this tool can map the IPv4 space in a few minutes with ease</a:t>
            </a:r>
          </a:p>
          <a:p>
            <a:r>
              <a:rPr lang="en-US" dirty="0"/>
              <a:t>Which makes daily and even hourly catchment mappings trivial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3BC58-2981-0F95-300E-FDA935F46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81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mentioned, the tool can probe a hitlist synchronously from all anycast sites</a:t>
            </a:r>
          </a:p>
          <a:p>
            <a:r>
              <a:rPr lang="en-US" dirty="0"/>
              <a:t>Like we do for the anycast-based measurements</a:t>
            </a:r>
          </a:p>
          <a:p>
            <a:endParaRPr lang="en-US" dirty="0"/>
          </a:p>
          <a:p>
            <a:r>
              <a:rPr lang="en-US" dirty="0"/>
              <a:t>For the target this looks like a regular ping measurement, as each site sends out its probe 1 second after the other</a:t>
            </a:r>
          </a:p>
          <a:p>
            <a:endParaRPr lang="en-US" dirty="0"/>
          </a:p>
          <a:p>
            <a:r>
              <a:rPr lang="en-US" dirty="0"/>
              <a:t>If you take this measurement data, and filter on sender is equal to receiver for all targets</a:t>
            </a:r>
          </a:p>
          <a:p>
            <a:r>
              <a:rPr lang="en-US" dirty="0"/>
              <a:t>You get round trip times that the anycast deployment achieves for each target, just like regular unicast ping</a:t>
            </a:r>
          </a:p>
          <a:p>
            <a:endParaRPr lang="en-US" dirty="0"/>
          </a:p>
          <a:p>
            <a:r>
              <a:rPr lang="en-US" dirty="0"/>
              <a:t>So, in this example you would filter on the probe from BNA for this particular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anycast deployment, we find the average latency is 66 milliseconds</a:t>
            </a:r>
          </a:p>
          <a:p>
            <a:r>
              <a:rPr lang="en-US" dirty="0"/>
              <a:t>With a median of 23.5 milliseconds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1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measurement tool also allows for synchronous probing using the unicast addresses of the anycast sites</a:t>
            </a:r>
          </a:p>
          <a:p>
            <a:r>
              <a:rPr lang="en-US" dirty="0"/>
              <a:t>And this yields the RTT data from all anycast sites to the probed IP</a:t>
            </a:r>
          </a:p>
          <a:p>
            <a:endParaRPr lang="en-US" dirty="0"/>
          </a:p>
          <a:p>
            <a:r>
              <a:rPr lang="en-US" dirty="0"/>
              <a:t>So in this example we would have the RTT from this target to all of these anycast sites</a:t>
            </a:r>
          </a:p>
          <a:p>
            <a:r>
              <a:rPr lang="en-US" dirty="0"/>
              <a:t>And you can compare this with the RTT you achieve with the anycast address, to evaluate whether it is in fact routing to the nearest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44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each target you can find the minimum unicast RTT, which would be the site nearest to the target</a:t>
            </a:r>
          </a:p>
          <a:p>
            <a:r>
              <a:rPr lang="en-US" dirty="0"/>
              <a:t>If you calculate the average of these minimum RTTs, you would have the highest achievable performance for the anycast deployment</a:t>
            </a:r>
          </a:p>
          <a:p>
            <a:endParaRPr lang="en-US" dirty="0"/>
          </a:p>
          <a:p>
            <a:r>
              <a:rPr lang="en-US" dirty="0"/>
              <a:t>And you can compare this with the actual RTT achieved with anycast.</a:t>
            </a:r>
          </a:p>
          <a:p>
            <a:r>
              <a:rPr lang="en-US" dirty="0"/>
              <a:t>This gives insights into regions and </a:t>
            </a:r>
            <a:r>
              <a:rPr lang="en-US" dirty="0" err="1"/>
              <a:t>ASes</a:t>
            </a:r>
            <a:r>
              <a:rPr lang="en-US" dirty="0"/>
              <a:t> that experience sub-optimal anycast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8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anycast deployment, we find that the average of the minimum RTTs is 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25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anycast average latency is 66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1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means that our anycast deployment has an average latency inflation of 26 milliseconds due to sub-optimal anycast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0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directing all targets to the nearest anycast site, the performance can be improved with 40%</a:t>
            </a:r>
          </a:p>
          <a:p>
            <a:r>
              <a:rPr lang="en-US" dirty="0"/>
              <a:t>And this can be done using for example BGP prepending, and selective BGP announcements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anycast?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Anycast is the geographical distribution of Internet services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is done by announcing a single IP address at multiple locations</a:t>
            </a:r>
          </a:p>
          <a:p>
            <a:r>
              <a:rPr lang="en-US" dirty="0">
                <a:cs typeface="Calibri"/>
              </a:rPr>
              <a:t>And it’s widely used as it provides resilience, low-latency, and load distribution of 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8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work is to automatically detection and solving of sub-optimal anycast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5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just showed some examples of the types of analysis and measurements that the tool allows</a:t>
            </a:r>
          </a:p>
          <a:p>
            <a:endParaRPr lang="en-US" dirty="0"/>
          </a:p>
          <a:p>
            <a:r>
              <a:rPr lang="en-US" dirty="0"/>
              <a:t>It can be used for many more use cases</a:t>
            </a:r>
          </a:p>
          <a:p>
            <a:r>
              <a:rPr lang="en-US" dirty="0"/>
              <a:t>For example, identifying load distribution</a:t>
            </a:r>
          </a:p>
          <a:p>
            <a:endParaRPr lang="en-US" dirty="0"/>
          </a:p>
          <a:p>
            <a:r>
              <a:rPr lang="en-US" dirty="0"/>
              <a:t>Doing a side-to-side comparison of two prefixes, since the tool can probe with multiple prefixes simultaneously</a:t>
            </a:r>
          </a:p>
          <a:p>
            <a:r>
              <a:rPr lang="en-US" dirty="0"/>
              <a:t>This can be used to assess what would happen if a certain site becomes inactive</a:t>
            </a:r>
          </a:p>
          <a:p>
            <a:r>
              <a:rPr lang="en-US" dirty="0"/>
              <a:t>Or assess the effectiveness of changing a BGP announcement</a:t>
            </a:r>
          </a:p>
          <a:p>
            <a:endParaRPr lang="en-US" dirty="0"/>
          </a:p>
          <a:p>
            <a:r>
              <a:rPr lang="en-US" dirty="0"/>
              <a:t>It supports IPv6, TCP, DNS, CHAOS probing</a:t>
            </a:r>
          </a:p>
          <a:p>
            <a:endParaRPr lang="en-US" dirty="0"/>
          </a:p>
          <a:p>
            <a:r>
              <a:rPr lang="en-US" dirty="0"/>
              <a:t>And it can be used to detect network regions that experience site flipping, where a client will have its traffic end up at multiple anycast sites due to load balancers</a:t>
            </a:r>
          </a:p>
          <a:p>
            <a:endParaRPr lang="en-US" dirty="0"/>
          </a:p>
          <a:p>
            <a:r>
              <a:rPr lang="en-US" dirty="0"/>
              <a:t>And there’s much more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22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26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conclude,</a:t>
            </a:r>
          </a:p>
          <a:p>
            <a:r>
              <a:rPr lang="en-US" dirty="0"/>
              <a:t>We created a daily anycast census that combines two methodologies</a:t>
            </a:r>
          </a:p>
          <a:p>
            <a:r>
              <a:rPr lang="en-US" dirty="0"/>
              <a:t>It is publicly available at this link</a:t>
            </a:r>
          </a:p>
          <a:p>
            <a:endParaRPr lang="en-US" dirty="0"/>
          </a:p>
          <a:p>
            <a:r>
              <a:rPr lang="en-US" dirty="0"/>
              <a:t>And we developed an anycast-based measurement tool,</a:t>
            </a:r>
          </a:p>
          <a:p>
            <a:r>
              <a:rPr lang="en-US" dirty="0"/>
              <a:t>We intend on publicly releasing this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24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Future work is to continue with improving and refining the pipeline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public release of the anycast-based measurement tool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Creating a web API, to allow people to do live measurements</a:t>
            </a:r>
          </a:p>
          <a:p>
            <a:r>
              <a:rPr lang="en-US" dirty="0">
                <a:ea typeface="Calibri"/>
                <a:cs typeface="Calibri"/>
              </a:rPr>
              <a:t>An user-friendly dashboard to visualize data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And we want to explore signal based measurements for short-lived anycast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Finally, we want to do an extensive longitudinal analysis of </a:t>
            </a:r>
            <a:r>
              <a:rPr lang="en-US" dirty="0" err="1">
                <a:ea typeface="Calibri"/>
                <a:cs typeface="Calibri"/>
              </a:rPr>
              <a:t>ancyast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3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have a call for action.</a:t>
            </a:r>
          </a:p>
          <a:p>
            <a:endParaRPr lang="en-US" dirty="0"/>
          </a:p>
          <a:p>
            <a:r>
              <a:rPr lang="en-US" dirty="0"/>
              <a:t>We would like to know whether our census covers your prefix, since we need ground truth operator validation.</a:t>
            </a:r>
          </a:p>
          <a:p>
            <a:endParaRPr lang="en-US" dirty="0"/>
          </a:p>
          <a:p>
            <a:r>
              <a:rPr lang="en-US" dirty="0"/>
              <a:t>Furthermore, we are looking to collaborate,</a:t>
            </a:r>
          </a:p>
          <a:p>
            <a:r>
              <a:rPr lang="en-US" dirty="0"/>
              <a:t>We would like to expand our testbed infrastructure.</a:t>
            </a:r>
          </a:p>
          <a:p>
            <a:r>
              <a:rPr lang="en-US" dirty="0"/>
              <a:t>We are interested in expanding topological diversity and geographical coverage,</a:t>
            </a:r>
          </a:p>
          <a:p>
            <a:r>
              <a:rPr lang="en-US" dirty="0"/>
              <a:t>Especially in expanding in economically developing regions.</a:t>
            </a:r>
          </a:p>
          <a:p>
            <a:endParaRPr lang="en-US" dirty="0"/>
          </a:p>
          <a:p>
            <a:r>
              <a:rPr lang="en-US" dirty="0"/>
              <a:t>For the measurement tooling, we are also looking to collaborate and hear from anycast operators what they would like from such a tool</a:t>
            </a:r>
          </a:p>
          <a:p>
            <a:r>
              <a:rPr lang="en-US" dirty="0"/>
              <a:t>And how we can make the tool as accessible and easy to use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70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41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0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62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B413-1F05-2956-CCE6-85C5456DE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3C2E8-AF47-E49F-2DA2-355E421BF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C516D-7646-463D-7A0A-A2D62D019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A0F5A-CC23-A861-E985-E9B8E5511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9E99-5A69-AE3E-7DBF-9E62EE6E1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8BE60-36B8-7F0A-D3EF-634C739AC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398F4-B866-7435-4F0A-367023973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Here you see Cloudflare’s quad 1 deployment, which is their public DNS resolver</a:t>
            </a:r>
          </a:p>
          <a:p>
            <a:r>
              <a:rPr lang="en-US" dirty="0">
                <a:cs typeface="Calibri"/>
              </a:rPr>
              <a:t>If you make use of this service from here, you will receive a reply from the resolver in Prague</a:t>
            </a:r>
          </a:p>
          <a:p>
            <a:r>
              <a:rPr lang="en-US" dirty="0">
                <a:cs typeface="Calibri"/>
              </a:rPr>
              <a:t>If you connect to this IP in New Zealand, you receive a reply from the resolver in Auckland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8FD6B-CFFF-F345-AD1A-EAED9871C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53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7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49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D3A7-4DCF-3780-47EE-A4FFBE60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38D04-E14C-0138-2818-2715C8CCD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E7B56-2670-41C7-76CB-C9B2B95FA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project measures these addresses daily, thereby providing a daily anycast census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it is funded by RIPE NCC Community Project Funds,</a:t>
            </a:r>
          </a:p>
          <a:p>
            <a:r>
              <a:rPr lang="en-US" dirty="0">
                <a:cs typeface="Calibri"/>
              </a:rPr>
              <a:t>We use the money for deployment and infrastructure to realize the census, and other research costs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our daily census we established a measurement pipeline</a:t>
            </a:r>
          </a:p>
          <a:p>
            <a:r>
              <a:rPr lang="en-US" dirty="0">
                <a:cs typeface="Calibri"/>
              </a:rPr>
              <a:t>To provide a reliable daily census of anycast</a:t>
            </a:r>
          </a:p>
          <a:p>
            <a:r>
              <a:rPr lang="en-US" dirty="0">
                <a:cs typeface="Calibri"/>
              </a:rPr>
              <a:t>We make this census publicly available for operators and researchers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E7E38-945B-183B-C08C-1FCD8B746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 why do we care about an anycast census?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Well, Anycast is one of the most effective distribution and resilience techniques</a:t>
            </a:r>
          </a:p>
          <a:p>
            <a:r>
              <a:rPr lang="en-US" dirty="0">
                <a:cs typeface="Calibri"/>
              </a:rPr>
              <a:t>It's used by critical internet services, like the DNS</a:t>
            </a:r>
          </a:p>
          <a:p>
            <a:r>
              <a:rPr lang="en-US" dirty="0">
                <a:cs typeface="Calibri"/>
              </a:rPr>
              <a:t>It is used by CDNs as it provides low-latency and </a:t>
            </a:r>
            <a:r>
              <a:rPr lang="en-US" dirty="0" err="1">
                <a:cs typeface="Calibri"/>
              </a:rPr>
              <a:t>relibaility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it's used as DDoS mitigation, including DDoS protection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But the issue is that anycast is opaque</a:t>
            </a:r>
          </a:p>
          <a:p>
            <a:r>
              <a:rPr lang="en-US" dirty="0">
                <a:cs typeface="Calibri"/>
              </a:rPr>
              <a:t>If you have an Internet address, it is unknown whether it is an anycast or unicast address</a:t>
            </a:r>
          </a:p>
          <a:p>
            <a:r>
              <a:rPr lang="en-US" dirty="0">
                <a:cs typeface="Calibri"/>
              </a:rPr>
              <a:t>Furthermore, if you connect to an Internet service, you don't know if it's provided using anycast</a:t>
            </a:r>
          </a:p>
          <a:p>
            <a:r>
              <a:rPr lang="en-US" dirty="0">
                <a:cs typeface="Calibri"/>
              </a:rPr>
              <a:t>And you also don't know where the sites behind an anycast prefix are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441A1-1765-4131-B6C3-26D3939F774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10/25/24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10/25/24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10/25/24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10/25/24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10/25/24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2D9EA1AC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A957CA7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53E95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B38B706D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23491DC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7_D6688BF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2_7F4C0EA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E_6AFC89A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F_85D43DEB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262747A1.xml"/><Relationship Id="rId7" Type="http://schemas.microsoft.com/office/2007/relationships/hdphoto" Target="../media/hdphoto2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1DECFB0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4_73E2AB7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8_E8BA64CD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0_185033BD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3262FC2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F_695D6D8E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2_2D3544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8A97EF9F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8A8-4A13-7247-7DCF-969DE7899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340" y="99646"/>
            <a:ext cx="9463611" cy="3329581"/>
          </a:xfrm>
        </p:spPr>
        <p:txBody>
          <a:bodyPr/>
          <a:lstStyle/>
          <a:p>
            <a:r>
              <a:rPr lang="it-IT" sz="5400" dirty="0" err="1"/>
              <a:t>Anycast</a:t>
            </a:r>
            <a:r>
              <a:rPr lang="it-IT" sz="5400" dirty="0"/>
              <a:t> Discovery:</a:t>
            </a:r>
            <a:br>
              <a:rPr lang="it-IT" sz="5400" dirty="0"/>
            </a:br>
            <a:r>
              <a:rPr lang="it-IT" sz="5400" dirty="0" err="1"/>
              <a:t>Daily</a:t>
            </a:r>
            <a:r>
              <a:rPr lang="it-IT" sz="5400" dirty="0"/>
              <a:t> Mapping of </a:t>
            </a:r>
            <a:r>
              <a:rPr lang="it-IT" sz="5400" dirty="0" err="1"/>
              <a:t>Anycast</a:t>
            </a:r>
            <a:endParaRPr lang="it-IT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9B1A1-8AB9-F1FA-E53E-B4BB793E2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l"/>
            <a:r>
              <a:rPr lang="it-IT"/>
              <a:t>RIPE 89, </a:t>
            </a:r>
            <a:r>
              <a:rPr lang="it-IT">
                <a:ea typeface="+mj-lt"/>
                <a:cs typeface="+mj-lt"/>
              </a:rPr>
              <a:t>PRAGUE, CZECH REPUBLIC</a:t>
            </a:r>
            <a:endParaRPr lang="en-US"/>
          </a:p>
          <a:p>
            <a:pPr algn="l"/>
            <a:r>
              <a:rPr lang="it-IT">
                <a:ea typeface="+mj-lt"/>
                <a:cs typeface="+mj-lt"/>
              </a:rPr>
              <a:t>28 OCT – 1 NOV, </a:t>
            </a:r>
            <a:r>
              <a:rPr lang="it-IT"/>
              <a:t>2024</a:t>
            </a:r>
          </a:p>
          <a:p>
            <a:pPr algn="l"/>
            <a:r>
              <a:rPr lang="it-IT"/>
              <a:t>Remi Hendriks</a:t>
            </a:r>
          </a:p>
        </p:txBody>
      </p:sp>
      <p:pic>
        <p:nvPicPr>
          <p:cNvPr id="8" name="Picture 7" descr="A logo of a globe&#10;&#10;Description automatically generated">
            <a:extLst>
              <a:ext uri="{FF2B5EF4-FFF2-40B4-BE49-F238E27FC236}">
                <a16:creationId xmlns:a16="http://schemas.microsoft.com/office/drawing/2014/main" id="{72F9FA6F-6ADF-A6E1-AA7D-7C40C73A3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996" y="5209529"/>
            <a:ext cx="1104797" cy="1101134"/>
          </a:xfrm>
          <a:prstGeom prst="rect">
            <a:avLst/>
          </a:prstGeom>
        </p:spPr>
      </p:pic>
      <p:pic>
        <p:nvPicPr>
          <p:cNvPr id="11" name="Picture 10" descr="A colorful logo with white text&#10;&#10;Description automatically generated">
            <a:extLst>
              <a:ext uri="{FF2B5EF4-FFF2-40B4-BE49-F238E27FC236}">
                <a16:creationId xmlns:a16="http://schemas.microsoft.com/office/drawing/2014/main" id="{4F472292-ABB7-14A9-C2EB-3F7694BA59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33" t="7212" r="16222" b="7074"/>
          <a:stretch/>
        </p:blipFill>
        <p:spPr>
          <a:xfrm>
            <a:off x="10129632" y="5214038"/>
            <a:ext cx="1362809" cy="1100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537C06-14D0-EF66-91ED-5367D46A93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06" t="32680" r="3918" b="32938"/>
          <a:stretch/>
        </p:blipFill>
        <p:spPr>
          <a:xfrm>
            <a:off x="509938" y="5331209"/>
            <a:ext cx="2326988" cy="857894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55D930B-2DAF-CEE8-7786-FA1F2EDA3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330" y="5520555"/>
            <a:ext cx="2714113" cy="4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07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9733-9091-A3C3-1970-B991FF93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42AC-27B2-77C9-63AC-956E0977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operators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50C8-885F-905D-3D76-AAEC1746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EF53A5"/>
              </a:buClr>
              <a:buNone/>
            </a:pPr>
            <a:r>
              <a:rPr lang="en-US" sz="2800" dirty="0">
                <a:latin typeface="Arial"/>
                <a:cs typeface="Arial"/>
              </a:rPr>
              <a:t>Knowing what is, and what is not, anycast is useful for:</a:t>
            </a:r>
          </a:p>
          <a:p>
            <a:pPr marL="0" indent="0">
              <a:buClr>
                <a:srgbClr val="EF53A5"/>
              </a:buClr>
              <a:buNone/>
            </a:pPr>
            <a:endParaRPr lang="en-US" sz="2800" dirty="0">
              <a:latin typeface="Arial"/>
              <a:cs typeface="Arial"/>
            </a:endParaRPr>
          </a:p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dirty="0">
                <a:latin typeface="Arial"/>
                <a:cs typeface="Arial"/>
              </a:rPr>
              <a:t>Making </a:t>
            </a:r>
            <a:r>
              <a:rPr lang="en-US" sz="2400" b="1" dirty="0">
                <a:latin typeface="Arial"/>
                <a:cs typeface="Arial"/>
              </a:rPr>
              <a:t>better Traffic Engineering </a:t>
            </a:r>
            <a:r>
              <a:rPr lang="en-US" sz="2400" dirty="0">
                <a:latin typeface="Arial"/>
                <a:cs typeface="Arial"/>
              </a:rPr>
              <a:t>decisions</a:t>
            </a:r>
          </a:p>
          <a:p>
            <a:pPr lvl="1">
              <a:buClr>
                <a:srgbClr val="EF53A5"/>
              </a:buClr>
              <a:buFont typeface="Arial" charset="2"/>
            </a:pPr>
            <a:r>
              <a:rPr lang="en-US" sz="2400" dirty="0">
                <a:latin typeface="Arial"/>
                <a:cs typeface="Arial"/>
              </a:rPr>
              <a:t>Troubleshoot network problems</a:t>
            </a:r>
          </a:p>
          <a:p>
            <a:pPr lvl="1">
              <a:buClr>
                <a:srgbClr val="EF53A5"/>
              </a:buClr>
              <a:buFont typeface="Arial" charset="2"/>
            </a:pPr>
            <a:r>
              <a:rPr lang="en-US" sz="2400" dirty="0">
                <a:latin typeface="Arial"/>
                <a:cs typeface="Arial"/>
              </a:rPr>
              <a:t>Anycast to anycast routing problems</a:t>
            </a:r>
          </a:p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b="1" dirty="0">
                <a:latin typeface="Arial"/>
                <a:cs typeface="Arial"/>
              </a:rPr>
              <a:t>Resilience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assessment</a:t>
            </a:r>
            <a:r>
              <a:rPr lang="en-US" sz="2400" dirty="0">
                <a:latin typeface="Arial"/>
                <a:cs typeface="Arial"/>
              </a:rPr>
              <a:t> of third parties</a:t>
            </a:r>
          </a:p>
        </p:txBody>
      </p:sp>
    </p:spTree>
    <p:extLst>
      <p:ext uri="{BB962C8B-B14F-4D97-AF65-F5344CB8AC3E}">
        <p14:creationId xmlns:p14="http://schemas.microsoft.com/office/powerpoint/2010/main" val="114411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1D0FE-7404-2086-F767-35DE69EA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D9D7-0BBF-DD4C-2088-B10F359C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63D5-7D96-2120-433E-023040EE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9CC0E7-1454-855B-B78E-E2CA12890E9C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34A4A3-3C50-4D43-A50B-7D3BA2CC8B65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64ED36-2771-6290-9B02-24E878BA3760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C46F95-39A3-12E7-53CE-3FC9507095E5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9F2DB96-C75B-E698-06F7-69361D16123D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E6747ED-A602-D746-74F7-13AFCCF3B1CE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439B9E9-DE06-D8A8-7066-9F40301A037C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52C0E6F-2018-9305-0263-EFA438620819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E21C0EE-BCA2-4A31-3D3C-3EBB9E473214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E2DB4-726A-4566-FAD3-873DD8AB5494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226667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0CDE-9A25-8BE9-0DD8-46C7F5BE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Realizing the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1BC8C-51FD-A74F-5409-A9B65DDD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600" dirty="0">
                <a:latin typeface="Arial"/>
                <a:cs typeface="Arial"/>
              </a:rPr>
              <a:t>Daily measurement pipeline utilizes </a:t>
            </a:r>
            <a:r>
              <a:rPr lang="en-US" sz="2600" b="1" dirty="0">
                <a:latin typeface="Arial"/>
                <a:cs typeface="Arial"/>
              </a:rPr>
              <a:t>two methodologies</a:t>
            </a:r>
            <a:endParaRPr lang="en-US" sz="2600" dirty="0">
              <a:latin typeface="Arial"/>
              <a:cs typeface="Arial"/>
            </a:endParaRP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b="1" dirty="0"/>
              <a:t>Anycast-based (ICMP, TCP , UDP/DNS)</a:t>
            </a:r>
            <a:endParaRPr lang="en-US" sz="2200" dirty="0"/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b="1" dirty="0"/>
              <a:t>Latency-based (ICMP, TCP)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endParaRPr lang="en-US" sz="2200" dirty="0"/>
          </a:p>
          <a:p>
            <a:pPr>
              <a:buClr>
                <a:srgbClr val="EF53A5"/>
              </a:buClr>
            </a:pPr>
            <a:r>
              <a:rPr lang="en-US" sz="2600" dirty="0"/>
              <a:t>Anycast-based measurement uses </a:t>
            </a:r>
            <a:r>
              <a:rPr lang="en-US" sz="2600" b="1" dirty="0">
                <a:ea typeface="+mj-lt"/>
                <a:cs typeface="+mj-lt"/>
              </a:rPr>
              <a:t>MAnycast</a:t>
            </a:r>
            <a:r>
              <a:rPr lang="en-US" sz="2600" b="1" baseline="30000" dirty="0">
                <a:ea typeface="+mj-lt"/>
                <a:cs typeface="+mj-lt"/>
              </a:rPr>
              <a:t>2</a:t>
            </a:r>
            <a:r>
              <a:rPr lang="en-US" sz="2600" dirty="0"/>
              <a:t> approach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it-IT" sz="2200" dirty="0" err="1">
                <a:latin typeface="Arial"/>
                <a:cs typeface="Arial"/>
              </a:rPr>
              <a:t>Developed</a:t>
            </a:r>
            <a:r>
              <a:rPr lang="it-IT" sz="2200" dirty="0">
                <a:latin typeface="Arial"/>
                <a:cs typeface="Arial"/>
              </a:rPr>
              <a:t> in an IMC2020 </a:t>
            </a:r>
            <a:r>
              <a:rPr lang="it-IT" sz="2200" dirty="0" err="1">
                <a:latin typeface="Arial"/>
                <a:cs typeface="Arial"/>
              </a:rPr>
              <a:t>submission</a:t>
            </a:r>
            <a:r>
              <a:rPr lang="it-IT" sz="2200" dirty="0">
                <a:latin typeface="Arial"/>
                <a:cs typeface="Arial"/>
              </a:rPr>
              <a:t> [1]</a:t>
            </a:r>
            <a:endParaRPr lang="en-US" sz="2200" dirty="0">
              <a:latin typeface="Century Gothic"/>
              <a:cs typeface="Arial"/>
            </a:endParaRP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it-IT" sz="2200" dirty="0">
                <a:latin typeface="Arial"/>
                <a:cs typeface="Arial"/>
              </a:rPr>
              <a:t>Leverages the concept of </a:t>
            </a:r>
            <a:r>
              <a:rPr lang="it-IT" sz="2200" dirty="0" err="1">
                <a:latin typeface="Arial"/>
                <a:cs typeface="Arial"/>
              </a:rPr>
              <a:t>using</a:t>
            </a:r>
            <a:r>
              <a:rPr lang="it-IT" sz="2200" dirty="0">
                <a:latin typeface="Arial"/>
                <a:cs typeface="Arial"/>
              </a:rPr>
              <a:t> </a:t>
            </a:r>
            <a:r>
              <a:rPr lang="it-IT" sz="2200" dirty="0" err="1">
                <a:latin typeface="Arial"/>
                <a:cs typeface="Arial"/>
              </a:rPr>
              <a:t>anycast</a:t>
            </a:r>
            <a:r>
              <a:rPr lang="it-IT" sz="2200" dirty="0">
                <a:latin typeface="Arial"/>
                <a:cs typeface="Arial"/>
              </a:rPr>
              <a:t> to </a:t>
            </a:r>
            <a:r>
              <a:rPr lang="it-IT" sz="2200" dirty="0" err="1">
                <a:latin typeface="Arial"/>
                <a:cs typeface="Arial"/>
              </a:rPr>
              <a:t>measure</a:t>
            </a:r>
            <a:r>
              <a:rPr lang="it-IT" sz="2200" dirty="0">
                <a:latin typeface="Arial"/>
                <a:cs typeface="Arial"/>
              </a:rPr>
              <a:t> </a:t>
            </a:r>
            <a:r>
              <a:rPr lang="it-IT" sz="2200" dirty="0" err="1">
                <a:latin typeface="Arial"/>
                <a:cs typeface="Arial"/>
              </a:rPr>
              <a:t>anycast</a:t>
            </a:r>
            <a:endParaRPr lang="en-US" sz="2200" dirty="0"/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endParaRPr lang="it-IT" sz="2200" dirty="0">
              <a:latin typeface="Arial"/>
              <a:cs typeface="Arial"/>
            </a:endParaRPr>
          </a:p>
          <a:p>
            <a:pPr indent="-285750">
              <a:buClr>
                <a:srgbClr val="EF53A5"/>
              </a:buClr>
            </a:pPr>
            <a:r>
              <a:rPr lang="it-IT" sz="2600" dirty="0" err="1">
                <a:latin typeface="Arial"/>
                <a:cs typeface="Arial"/>
              </a:rPr>
              <a:t>Latency-based</a:t>
            </a: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err="1">
                <a:latin typeface="Arial"/>
                <a:cs typeface="Arial"/>
              </a:rPr>
              <a:t>measurement</a:t>
            </a: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err="1">
                <a:latin typeface="Arial"/>
                <a:cs typeface="Arial"/>
              </a:rPr>
              <a:t>based</a:t>
            </a:r>
            <a:r>
              <a:rPr lang="it-IT" sz="2600" dirty="0">
                <a:latin typeface="Arial"/>
                <a:cs typeface="Arial"/>
              </a:rPr>
              <a:t> on </a:t>
            </a:r>
            <a:r>
              <a:rPr lang="it-IT" sz="2600" dirty="0" err="1">
                <a:latin typeface="Arial"/>
                <a:cs typeface="Arial"/>
              </a:rPr>
              <a:t>iGreedy</a:t>
            </a:r>
            <a:r>
              <a:rPr lang="it-IT" sz="2600" dirty="0">
                <a:latin typeface="Arial"/>
                <a:cs typeface="Arial"/>
              </a:rPr>
              <a:t> [2]</a:t>
            </a:r>
          </a:p>
          <a:p>
            <a:pPr indent="-285750">
              <a:buClr>
                <a:srgbClr val="EF53A5"/>
              </a:buClr>
            </a:pPr>
            <a:endParaRPr lang="it-IT" dirty="0">
              <a:latin typeface="Arial"/>
              <a:cs typeface="Arial"/>
            </a:endParaRPr>
          </a:p>
          <a:p>
            <a:pPr marL="57150" indent="0">
              <a:buClr>
                <a:srgbClr val="EF53A5"/>
              </a:buClr>
              <a:buNone/>
            </a:pPr>
            <a:r>
              <a:rPr lang="it-IT" sz="1100" i="1" dirty="0">
                <a:latin typeface="Arial"/>
                <a:cs typeface="Arial"/>
              </a:rPr>
              <a:t>[1] </a:t>
            </a:r>
            <a:r>
              <a:rPr lang="it-IT" sz="1100" i="1" dirty="0">
                <a:latin typeface="Arial"/>
                <a:ea typeface="+mj-lt"/>
                <a:cs typeface="Arial"/>
              </a:rPr>
              <a:t>Sommese et al. "MAnycast</a:t>
            </a:r>
            <a:r>
              <a:rPr lang="it-IT" sz="1100" i="1" baseline="30000" dirty="0">
                <a:latin typeface="Arial"/>
                <a:ea typeface="+mj-lt"/>
                <a:cs typeface="Arial"/>
              </a:rPr>
              <a:t>2</a:t>
            </a:r>
            <a:r>
              <a:rPr lang="it-IT" sz="1100" i="1" dirty="0">
                <a:latin typeface="Arial"/>
                <a:ea typeface="+mj-lt"/>
                <a:cs typeface="Arial"/>
              </a:rPr>
              <a:t>: Using </a:t>
            </a:r>
            <a:r>
              <a:rPr lang="it-IT" sz="1100" i="1" dirty="0" err="1">
                <a:latin typeface="Arial"/>
                <a:ea typeface="+mj-lt"/>
                <a:cs typeface="Arial"/>
              </a:rPr>
              <a:t>Anycast</a:t>
            </a:r>
            <a:r>
              <a:rPr lang="it-IT" sz="1100" i="1" dirty="0">
                <a:latin typeface="Arial"/>
                <a:ea typeface="+mj-lt"/>
                <a:cs typeface="Arial"/>
              </a:rPr>
              <a:t> to </a:t>
            </a:r>
            <a:r>
              <a:rPr lang="it-IT" sz="1100" i="1" dirty="0" err="1">
                <a:latin typeface="Arial"/>
                <a:ea typeface="+mj-lt"/>
                <a:cs typeface="Arial"/>
              </a:rPr>
              <a:t>Measure</a:t>
            </a:r>
            <a:r>
              <a:rPr lang="it-IT" sz="1100" i="1" dirty="0">
                <a:latin typeface="Arial"/>
                <a:ea typeface="+mj-lt"/>
                <a:cs typeface="Arial"/>
              </a:rPr>
              <a:t> </a:t>
            </a:r>
            <a:r>
              <a:rPr lang="it-IT" sz="1100" i="1" dirty="0" err="1">
                <a:latin typeface="Arial"/>
                <a:ea typeface="+mj-lt"/>
                <a:cs typeface="Arial"/>
              </a:rPr>
              <a:t>Anycast</a:t>
            </a:r>
            <a:r>
              <a:rPr lang="it-IT" sz="1100" i="1" dirty="0">
                <a:latin typeface="Arial"/>
                <a:ea typeface="+mj-lt"/>
                <a:cs typeface="Arial"/>
              </a:rPr>
              <a:t>" ACM IMC '20</a:t>
            </a:r>
          </a:p>
          <a:p>
            <a:pPr marL="57150" indent="0">
              <a:buNone/>
            </a:pPr>
            <a:r>
              <a:rPr lang="it-IT" sz="1100" i="1" dirty="0">
                <a:latin typeface="Arial"/>
                <a:cs typeface="Arial"/>
              </a:rPr>
              <a:t>[2] Cicalese et al. "</a:t>
            </a:r>
            <a:r>
              <a:rPr lang="it-IT" sz="1100" i="1" dirty="0" err="1">
                <a:latin typeface="Arial"/>
                <a:cs typeface="Arial"/>
              </a:rPr>
              <a:t>Latency-Based</a:t>
            </a:r>
            <a:r>
              <a:rPr lang="it-IT" sz="1100" i="1" dirty="0">
                <a:latin typeface="Arial"/>
                <a:cs typeface="Arial"/>
              </a:rPr>
              <a:t> </a:t>
            </a:r>
            <a:r>
              <a:rPr lang="it-IT" sz="1100" i="1" dirty="0" err="1">
                <a:latin typeface="Arial"/>
                <a:cs typeface="Arial"/>
              </a:rPr>
              <a:t>Anycast</a:t>
            </a:r>
            <a:r>
              <a:rPr lang="it-IT" sz="1100" i="1" dirty="0">
                <a:latin typeface="Arial"/>
                <a:cs typeface="Arial"/>
              </a:rPr>
              <a:t> </a:t>
            </a:r>
            <a:r>
              <a:rPr lang="it-IT" sz="1100" i="1" dirty="0" err="1">
                <a:latin typeface="Arial"/>
                <a:cs typeface="Arial"/>
              </a:rPr>
              <a:t>Geolocation</a:t>
            </a:r>
            <a:r>
              <a:rPr lang="it-IT" sz="1100" i="1" dirty="0">
                <a:latin typeface="Arial"/>
                <a:cs typeface="Arial"/>
              </a:rPr>
              <a:t>: </a:t>
            </a:r>
            <a:r>
              <a:rPr lang="it-IT" sz="1100" i="1" dirty="0" err="1">
                <a:latin typeface="Arial"/>
                <a:cs typeface="Arial"/>
              </a:rPr>
              <a:t>Algorithms</a:t>
            </a:r>
            <a:r>
              <a:rPr lang="it-IT" sz="1100" i="1" dirty="0">
                <a:latin typeface="Arial"/>
                <a:cs typeface="Arial"/>
              </a:rPr>
              <a:t>, Software, and Data Sets," in IEEE Journal on </a:t>
            </a:r>
            <a:r>
              <a:rPr lang="it-IT" sz="1100" i="1" dirty="0" err="1">
                <a:latin typeface="Arial"/>
                <a:cs typeface="Arial"/>
              </a:rPr>
              <a:t>Selected</a:t>
            </a:r>
            <a:r>
              <a:rPr lang="it-IT" sz="1100" i="1" dirty="0">
                <a:latin typeface="Arial"/>
                <a:cs typeface="Arial"/>
              </a:rPr>
              <a:t> </a:t>
            </a:r>
            <a:r>
              <a:rPr lang="it-IT" sz="1100" i="1" dirty="0" err="1">
                <a:latin typeface="Arial"/>
                <a:cs typeface="Arial"/>
              </a:rPr>
              <a:t>Areas</a:t>
            </a:r>
            <a:r>
              <a:rPr lang="it-IT" sz="1100" i="1" dirty="0">
                <a:latin typeface="Arial"/>
                <a:cs typeface="Arial"/>
              </a:rPr>
              <a:t> in Communications '16</a:t>
            </a:r>
          </a:p>
          <a:p>
            <a:pPr>
              <a:buClr>
                <a:srgbClr val="EF53A5"/>
              </a:buClr>
            </a:pPr>
            <a:endParaRPr lang="en-US" dirty="0">
              <a:solidFill>
                <a:srgbClr val="FFFFFF"/>
              </a:solidFill>
              <a:latin typeface="Century Gothic" panose="020B0502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7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8DBA-ADA8-2102-AB23-5685BA7E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Anycast-based measurement</a:t>
            </a:r>
            <a:br>
              <a:rPr lang="en-US"/>
            </a:br>
            <a:r>
              <a:rPr lang="en-US" b="1"/>
              <a:t>Set-up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ACDFA-7B51-BF1E-36C7-096615856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6419" y="1716088"/>
            <a:ext cx="7346425" cy="4592637"/>
          </a:xfrm>
        </p:spPr>
      </p:pic>
    </p:spTree>
    <p:extLst>
      <p:ext uri="{BB962C8B-B14F-4D97-AF65-F5344CB8AC3E}">
        <p14:creationId xmlns:p14="http://schemas.microsoft.com/office/powerpoint/2010/main" val="295040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8DBA-ADA8-2102-AB23-5685BA7E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Anycast-based measurement</a:t>
            </a:r>
            <a:br>
              <a:rPr lang="en-US">
                <a:ea typeface="+mj-lt"/>
                <a:cs typeface="+mj-lt"/>
              </a:rPr>
            </a:br>
            <a:r>
              <a:rPr lang="en-US" b="1">
                <a:ea typeface="+mj-lt"/>
                <a:cs typeface="+mj-lt"/>
              </a:rPr>
              <a:t>Unicast</a:t>
            </a:r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95ACEF-16F3-64A4-287E-F7A20AD66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9103" y="1716088"/>
            <a:ext cx="7341057" cy="4592637"/>
          </a:xfrm>
        </p:spPr>
      </p:pic>
    </p:spTree>
    <p:extLst>
      <p:ext uri="{BB962C8B-B14F-4D97-AF65-F5344CB8AC3E}">
        <p14:creationId xmlns:p14="http://schemas.microsoft.com/office/powerpoint/2010/main" val="29054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8DBA-ADA8-2102-AB23-5685BA7E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+mj-lt"/>
                <a:cs typeface="+mj-lt"/>
              </a:rPr>
              <a:t>Anycast-based measurement</a:t>
            </a:r>
            <a:br>
              <a:rPr lang="en-US">
                <a:ea typeface="+mj-lt"/>
                <a:cs typeface="+mj-lt"/>
              </a:rPr>
            </a:br>
            <a:r>
              <a:rPr lang="en-US" b="1">
                <a:ea typeface="+mj-lt"/>
                <a:cs typeface="+mj-lt"/>
              </a:rPr>
              <a:t>Anycast</a:t>
            </a:r>
            <a:endParaRPr lang="en-US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2DD2B-5161-08E3-1F84-1226FA672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9103" y="1716088"/>
            <a:ext cx="7341057" cy="4592637"/>
          </a:xfrm>
        </p:spPr>
      </p:pic>
    </p:spTree>
    <p:extLst>
      <p:ext uri="{BB962C8B-B14F-4D97-AF65-F5344CB8AC3E}">
        <p14:creationId xmlns:p14="http://schemas.microsoft.com/office/powerpoint/2010/main" val="422437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E198-B826-3A4F-28A5-F236B543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Anycast-based measurement</a:t>
            </a:r>
            <a:br>
              <a:rPr lang="en-US"/>
            </a:br>
            <a:r>
              <a:rPr lang="en-US" b="1"/>
              <a:t>Pros and 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452C-0436-3042-7AD0-E980BABE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</a:pPr>
            <a:r>
              <a:rPr lang="en-US" sz="2400" dirty="0"/>
              <a:t>Pros: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b="1" dirty="0"/>
              <a:t>Low probing-cost</a:t>
            </a:r>
            <a:r>
              <a:rPr lang="en-US" sz="2000" dirty="0"/>
              <a:t> (suitable for Internet scale measurement)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b="1" dirty="0"/>
              <a:t>Low FN rate</a:t>
            </a:r>
            <a:r>
              <a:rPr lang="en-US" sz="2000" dirty="0"/>
              <a:t> (rarely misclassifies anycast as unicast)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Cons: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b="1" dirty="0"/>
              <a:t>Considerable FP rate</a:t>
            </a:r>
            <a:r>
              <a:rPr lang="en-US" sz="2000" dirty="0"/>
              <a:t> (falsely classifying unicast as anycast)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b="1" dirty="0"/>
              <a:t>No geolocation</a:t>
            </a:r>
            <a:r>
              <a:rPr lang="en-US" sz="2000" dirty="0"/>
              <a:t> of sites (only detection &amp; enumeration)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endParaRPr lang="en-US" sz="2000" dirty="0"/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863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2E09-6D7C-13AA-D215-0FE4157E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Latency-based measurement (GCD)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B284-3D6E-D0B2-61DF-2388981F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</a:pPr>
            <a:r>
              <a:rPr lang="en-US" dirty="0">
                <a:latin typeface="Arial"/>
                <a:cs typeface="Arial"/>
              </a:rPr>
              <a:t>GCD (</a:t>
            </a:r>
            <a:r>
              <a:rPr lang="en-US" b="1" dirty="0">
                <a:latin typeface="Arial"/>
                <a:ea typeface="+mj-lt"/>
                <a:cs typeface="Arial"/>
              </a:rPr>
              <a:t>Great Circle Distance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 dirty="0"/>
          </a:p>
          <a:p>
            <a:pPr>
              <a:buClr>
                <a:srgbClr val="EF53A5"/>
              </a:buClr>
            </a:pPr>
            <a:r>
              <a:rPr lang="en-US" dirty="0"/>
              <a:t>Latency-based measurement using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   speed-of-light violations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EF53A5"/>
              </a:buClr>
            </a:pPr>
            <a:r>
              <a:rPr lang="en-US" dirty="0">
                <a:latin typeface="Neue Haas Grotesk Text Pro"/>
                <a:cs typeface="Arial"/>
              </a:rPr>
              <a:t>Current state-of-the-art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45EA63A-D656-14BD-CBD7-281348160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298" y="2144386"/>
            <a:ext cx="5946785" cy="37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47B5-9604-C245-63BF-4B03611B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FC90-2530-296F-63A6-2BBCBAA4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Latency-based measurement (GCD)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C636-1178-45BD-2D8C-BF463469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rgbClr val="EF53A5"/>
              </a:buClr>
            </a:pPr>
            <a:r>
              <a:rPr lang="en-US" sz="2200" dirty="0">
                <a:latin typeface="Arial"/>
                <a:cs typeface="Arial"/>
              </a:rPr>
              <a:t>GCD (</a:t>
            </a:r>
            <a:r>
              <a:rPr lang="en-US" sz="2200" b="1" dirty="0">
                <a:latin typeface="Arial"/>
                <a:ea typeface="+mj-lt"/>
                <a:cs typeface="Arial"/>
              </a:rPr>
              <a:t>Great Circle Distance</a:t>
            </a:r>
            <a:r>
              <a:rPr lang="en-US" sz="2200" dirty="0">
                <a:latin typeface="Arial"/>
                <a:cs typeface="Arial"/>
              </a:rPr>
              <a:t>)</a:t>
            </a:r>
            <a:endParaRPr lang="en-US" sz="2200" dirty="0"/>
          </a:p>
          <a:p>
            <a:pPr>
              <a:buClr>
                <a:srgbClr val="EF53A5"/>
              </a:buClr>
            </a:pPr>
            <a:r>
              <a:rPr lang="en-US" sz="2200" dirty="0"/>
              <a:t>Latency-based measurement using</a:t>
            </a:r>
          </a:p>
          <a:p>
            <a:pPr marL="0" indent="0">
              <a:buNone/>
            </a:pPr>
            <a:r>
              <a:rPr lang="en-US" sz="2200" b="1" dirty="0">
                <a:ea typeface="+mn-lt"/>
                <a:cs typeface="+mn-lt"/>
              </a:rPr>
              <a:t>    speed-of-light violations</a:t>
            </a:r>
            <a:endParaRPr lang="en-US" sz="2200" dirty="0">
              <a:ea typeface="+mn-lt"/>
              <a:cs typeface="+mn-lt"/>
            </a:endParaRPr>
          </a:p>
          <a:p>
            <a:pPr>
              <a:buClr>
                <a:srgbClr val="EF53A5"/>
              </a:buClr>
            </a:pPr>
            <a:r>
              <a:rPr lang="en-US" sz="2200" dirty="0">
                <a:latin typeface="Neue Haas Grotesk Text Pro"/>
                <a:cs typeface="Arial"/>
              </a:rPr>
              <a:t>Current state-of-the-art</a:t>
            </a:r>
          </a:p>
          <a:p>
            <a:pPr>
              <a:buClr>
                <a:srgbClr val="EF53A5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Pros:</a:t>
            </a:r>
          </a:p>
          <a:p>
            <a:pPr marL="800100">
              <a:buClr>
                <a:srgbClr val="EF53A5"/>
              </a:buClr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Low FP/FN rate (</a:t>
            </a:r>
            <a:r>
              <a:rPr lang="en-US" b="1" dirty="0">
                <a:latin typeface="Arial"/>
                <a:cs typeface="Arial"/>
              </a:rPr>
              <a:t>highly accurate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800100">
              <a:buClr>
                <a:srgbClr val="EF53A5"/>
              </a:buClr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Geolocation possible</a:t>
            </a:r>
            <a:endParaRPr lang="en-US" dirty="0"/>
          </a:p>
          <a:p>
            <a:pPr>
              <a:buClr>
                <a:srgbClr val="EF53A5"/>
              </a:buClr>
            </a:pPr>
            <a:r>
              <a:rPr lang="en-US" dirty="0"/>
              <a:t>Cons: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Requires large measurement platform</a:t>
            </a:r>
          </a:p>
          <a:p>
            <a:pPr marL="228600" lvl="1" indent="0">
              <a:buNone/>
            </a:pPr>
            <a:r>
              <a:rPr lang="en-US" dirty="0"/>
              <a:t> (e.g., RIPE Atlas, CAIDA Ark)</a:t>
            </a:r>
          </a:p>
          <a:p>
            <a:pPr lvl="2">
              <a:buClr>
                <a:srgbClr val="EF53A5"/>
              </a:buClr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High probing cost</a:t>
            </a:r>
          </a:p>
          <a:p>
            <a:pPr marL="457200" lvl="1" indent="0">
              <a:buClr>
                <a:srgbClr val="EF53A5"/>
              </a:buClr>
              <a:buNone/>
            </a:pPr>
            <a:r>
              <a:rPr lang="en-US" b="1" dirty="0">
                <a:latin typeface="Arial"/>
                <a:cs typeface="Arial"/>
              </a:rPr>
              <a:t>(unsuitable for Internet scale)</a:t>
            </a:r>
            <a:endParaRPr lang="en-US" dirty="0">
              <a:latin typeface="Century Gothic" panose="020B0502020202020204"/>
              <a:cs typeface="Arial"/>
            </a:endParaRPr>
          </a:p>
          <a:p>
            <a:pPr>
              <a:buClr>
                <a:srgbClr val="EF53A5"/>
              </a:buClr>
            </a:pPr>
            <a:endParaRPr lang="en-US" dirty="0">
              <a:cs typeface="Arial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21E566B-05AB-3A65-2E7A-56BD7EC49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7298" y="2144386"/>
            <a:ext cx="5946785" cy="37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8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2E09-6D7C-13AA-D215-0FE4157E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GCD measurement</a:t>
            </a:r>
            <a:br>
              <a:rPr lang="en-US"/>
            </a:br>
            <a:r>
              <a:rPr lang="en-US" sz="2800"/>
              <a:t>RIPE Atlas example</a:t>
            </a:r>
          </a:p>
        </p:txBody>
      </p:sp>
      <p:pic>
        <p:nvPicPr>
          <p:cNvPr id="4" name="Picture 3" descr="A map of the world with different colored dots&#10;&#10;Description automatically generated">
            <a:extLst>
              <a:ext uri="{FF2B5EF4-FFF2-40B4-BE49-F238E27FC236}">
                <a16:creationId xmlns:a16="http://schemas.microsoft.com/office/drawing/2014/main" id="{AA31263F-7EB3-BB8D-BDBA-FDCB53F3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99" y="2238688"/>
            <a:ext cx="5609812" cy="2801594"/>
          </a:xfrm>
          <a:prstGeom prst="rect">
            <a:avLst/>
          </a:prstGeom>
        </p:spPr>
      </p:pic>
      <p:pic>
        <p:nvPicPr>
          <p:cNvPr id="6" name="Picture 5" descr="A map of the world with red dots&#10;&#10;Description automatically generated">
            <a:extLst>
              <a:ext uri="{FF2B5EF4-FFF2-40B4-BE49-F238E27FC236}">
                <a16:creationId xmlns:a16="http://schemas.microsoft.com/office/drawing/2014/main" id="{6964A862-CFA6-5E68-6B2D-49D9589B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2" y="2238688"/>
            <a:ext cx="5612297" cy="280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CF328-D809-E9CA-9272-E1F384D7AD6E}"/>
              </a:ext>
            </a:extLst>
          </p:cNvPr>
          <p:cNvSpPr txBox="1"/>
          <p:nvPr/>
        </p:nvSpPr>
        <p:spPr>
          <a:xfrm>
            <a:off x="109591" y="1840442"/>
            <a:ext cx="56112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Unicast </a:t>
            </a:r>
            <a:endParaRPr lang="en-US" sz="2000" b="1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3D172-FF15-4C5A-900D-3F93C12233AD}"/>
              </a:ext>
            </a:extLst>
          </p:cNvPr>
          <p:cNvSpPr txBox="1"/>
          <p:nvPr/>
        </p:nvSpPr>
        <p:spPr>
          <a:xfrm>
            <a:off x="109228" y="5334010"/>
            <a:ext cx="5611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/>
              <a:t>https://atlas.ripe.net/measurements/79147535/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422E3-FD29-E3BA-0486-DEA4909E8878}"/>
              </a:ext>
            </a:extLst>
          </p:cNvPr>
          <p:cNvSpPr txBox="1"/>
          <p:nvPr/>
        </p:nvSpPr>
        <p:spPr>
          <a:xfrm>
            <a:off x="6429933" y="5333604"/>
            <a:ext cx="55842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>
                <a:ea typeface="+mn-lt"/>
                <a:cs typeface="+mn-lt"/>
              </a:rPr>
              <a:t>https://atlas.ripe.net/measurements/79137270/</a:t>
            </a:r>
            <a:endParaRPr lang="en-US" sz="12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CD99C-E47E-874B-3218-08EE7EB194BF}"/>
              </a:ext>
            </a:extLst>
          </p:cNvPr>
          <p:cNvSpPr txBox="1"/>
          <p:nvPr/>
        </p:nvSpPr>
        <p:spPr>
          <a:xfrm>
            <a:off x="6404373" y="1841044"/>
            <a:ext cx="56112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Anycast</a:t>
            </a:r>
            <a:endParaRPr lang="en-US"/>
          </a:p>
        </p:txBody>
      </p:sp>
      <p:pic>
        <p:nvPicPr>
          <p:cNvPr id="5" name="Picture 4" descr="A green rectangle with white numbers&#10;&#10;Description automatically generated">
            <a:extLst>
              <a:ext uri="{FF2B5EF4-FFF2-40B4-BE49-F238E27FC236}">
                <a16:creationId xmlns:a16="http://schemas.microsoft.com/office/drawing/2014/main" id="{CE900253-754B-7C14-41D7-6AD4516578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" t="13467" r="791" b="14775"/>
          <a:stretch/>
        </p:blipFill>
        <p:spPr>
          <a:xfrm>
            <a:off x="133795" y="5038444"/>
            <a:ext cx="5562746" cy="243089"/>
          </a:xfrm>
          <a:prstGeom prst="rect">
            <a:avLst/>
          </a:prstGeom>
        </p:spPr>
      </p:pic>
      <p:pic>
        <p:nvPicPr>
          <p:cNvPr id="12" name="Picture 11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FC642B69-A72C-C350-7682-6AEFFF8AB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019" y="5041721"/>
            <a:ext cx="5607728" cy="270144"/>
          </a:xfrm>
          <a:prstGeom prst="rect">
            <a:avLst/>
          </a:prstGeom>
        </p:spPr>
      </p:pic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CEE73835-9242-98A4-6D6B-03AEBB433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95" y="5826958"/>
            <a:ext cx="2692895" cy="736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827513-CE22-AA1D-196E-38909F105776}"/>
              </a:ext>
            </a:extLst>
          </p:cNvPr>
          <p:cNvSpPr/>
          <p:nvPr/>
        </p:nvSpPr>
        <p:spPr>
          <a:xfrm>
            <a:off x="5857218" y="1842543"/>
            <a:ext cx="405378" cy="47205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7D5E-067B-237F-691C-43CFD803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Our Team @ DACS</a:t>
            </a:r>
          </a:p>
        </p:txBody>
      </p:sp>
      <p:pic>
        <p:nvPicPr>
          <p:cNvPr id="4" name="Picture 3" descr="PhD Defence Mattijs Jonker">
            <a:extLst>
              <a:ext uri="{FF2B5EF4-FFF2-40B4-BE49-F238E27FC236}">
                <a16:creationId xmlns:a16="http://schemas.microsoft.com/office/drawing/2014/main" id="{7D9ACDDC-1758-66A6-C2D5-0DE296BF8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6" r="-435" b="2642"/>
          <a:stretch/>
        </p:blipFill>
        <p:spPr>
          <a:xfrm>
            <a:off x="6213475" y="2324978"/>
            <a:ext cx="1875017" cy="1811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B0DD1-DFF9-B37C-D97E-169676160B62}"/>
              </a:ext>
            </a:extLst>
          </p:cNvPr>
          <p:cNvSpPr txBox="1"/>
          <p:nvPr/>
        </p:nvSpPr>
        <p:spPr>
          <a:xfrm>
            <a:off x="6213475" y="4443413"/>
            <a:ext cx="258052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</a:rPr>
              <a:t>Mattijs</a:t>
            </a:r>
            <a:r>
              <a:rPr lang="en-US" sz="2000" b="1">
                <a:solidFill>
                  <a:srgbClr val="000000"/>
                </a:solidFill>
              </a:rPr>
              <a:t> Jonker</a:t>
            </a:r>
          </a:p>
          <a:p>
            <a:r>
              <a:rPr lang="en-US" sz="2000">
                <a:solidFill>
                  <a:srgbClr val="000000"/>
                </a:solidFill>
              </a:rPr>
              <a:t>Assistant Professor University of Twente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09030-D517-64C5-A936-2D44ACE0A948}"/>
              </a:ext>
            </a:extLst>
          </p:cNvPr>
          <p:cNvSpPr txBox="1"/>
          <p:nvPr/>
        </p:nvSpPr>
        <p:spPr>
          <a:xfrm>
            <a:off x="8990013" y="4443413"/>
            <a:ext cx="258026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Roland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 Van Rijswijk-</a:t>
            </a:r>
            <a:r>
              <a:rPr lang="en-US" sz="2000" b="1" err="1">
                <a:solidFill>
                  <a:srgbClr val="000000"/>
                </a:solidFill>
                <a:ea typeface="+mn-lt"/>
                <a:cs typeface="+mn-lt"/>
              </a:rPr>
              <a:t>Deij</a:t>
            </a:r>
          </a:p>
          <a:p>
            <a:r>
              <a:rPr lang="en-US" sz="2000">
                <a:solidFill>
                  <a:srgbClr val="000000"/>
                </a:solidFill>
              </a:rPr>
              <a:t>Full Professor </a:t>
            </a:r>
            <a:br>
              <a:rPr lang="en-US" sz="2000"/>
            </a:br>
            <a:r>
              <a:rPr lang="en-US" sz="2000">
                <a:solidFill>
                  <a:srgbClr val="000000"/>
                </a:solidFill>
              </a:rPr>
              <a:t>University of Twente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FF154-6871-B2C7-E678-2B94FF0346FC}"/>
              </a:ext>
            </a:extLst>
          </p:cNvPr>
          <p:cNvSpPr txBox="1"/>
          <p:nvPr/>
        </p:nvSpPr>
        <p:spPr>
          <a:xfrm>
            <a:off x="3436938" y="4443413"/>
            <a:ext cx="25830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Raffaele Sommese</a:t>
            </a:r>
          </a:p>
          <a:p>
            <a:r>
              <a:rPr lang="en-US" sz="2000">
                <a:solidFill>
                  <a:srgbClr val="000000"/>
                </a:solidFill>
              </a:rPr>
              <a:t>Assistant Professor </a:t>
            </a:r>
          </a:p>
          <a:p>
            <a:r>
              <a:rPr lang="en-US" sz="2000">
                <a:solidFill>
                  <a:srgbClr val="000000"/>
                </a:solidFill>
              </a:rPr>
              <a:t>University of Twente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74540-5FF3-B5E5-64CA-91A155E47938}"/>
              </a:ext>
            </a:extLst>
          </p:cNvPr>
          <p:cNvSpPr txBox="1"/>
          <p:nvPr/>
        </p:nvSpPr>
        <p:spPr>
          <a:xfrm>
            <a:off x="652294" y="4443413"/>
            <a:ext cx="26997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Remi Hendriks</a:t>
            </a:r>
          </a:p>
          <a:p>
            <a:r>
              <a:rPr lang="en-US" sz="2000">
                <a:solidFill>
                  <a:srgbClr val="000000"/>
                </a:solidFill>
              </a:rPr>
              <a:t>PhD Candidate University of Twente</a:t>
            </a:r>
          </a:p>
        </p:txBody>
      </p:sp>
      <p:pic>
        <p:nvPicPr>
          <p:cNvPr id="13" name="Picture 12" descr="Roland van Rijswijk-Deij - One Conference">
            <a:extLst>
              <a:ext uri="{FF2B5EF4-FFF2-40B4-BE49-F238E27FC236}">
                <a16:creationId xmlns:a16="http://schemas.microsoft.com/office/drawing/2014/main" id="{AAC1B7E6-2BBC-1A8D-7296-CEA98F33E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13" y="2320925"/>
            <a:ext cx="1866900" cy="1866900"/>
          </a:xfrm>
          <a:prstGeom prst="rect">
            <a:avLst/>
          </a:prstGeom>
        </p:spPr>
      </p:pic>
      <p:pic>
        <p:nvPicPr>
          <p:cNvPr id="14" name="Picture 13" descr="Raffaele Sommese, Author at APNIC Blog">
            <a:extLst>
              <a:ext uri="{FF2B5EF4-FFF2-40B4-BE49-F238E27FC236}">
                <a16:creationId xmlns:a16="http://schemas.microsoft.com/office/drawing/2014/main" id="{DC6370FD-8206-0471-0DBE-52D13BAFB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938" y="2320925"/>
            <a:ext cx="1866900" cy="1824038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8669556-47F8-4F34-F0DC-061967F29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48" y="2320047"/>
            <a:ext cx="1853119" cy="18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29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ABEA-FF99-FBC6-A3EB-C33DF82D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 combine the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2270-84B6-9932-1F6D-385EAAAD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  <a:buFont typeface="Arial" charset="2"/>
            </a:pPr>
            <a:r>
              <a:rPr lang="en-US" sz="2400" dirty="0">
                <a:latin typeface="Arial"/>
                <a:cs typeface="Arial"/>
              </a:rPr>
              <a:t>Perform anycast-based census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Input: Internet wide hitlist</a:t>
            </a:r>
          </a:p>
          <a:p>
            <a:pPr marL="228600" lvl="1" indent="0">
              <a:buClr>
                <a:srgbClr val="EF53A5"/>
              </a:buClr>
              <a:buNone/>
            </a:pPr>
            <a:r>
              <a:rPr lang="en-US" sz="2000" i="1" dirty="0"/>
              <a:t>    (10^6 prefixes)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Output: set of "</a:t>
            </a:r>
            <a:r>
              <a:rPr lang="en-US" sz="2000" i="1" dirty="0"/>
              <a:t>anycast targets" (</a:t>
            </a:r>
            <a:r>
              <a:rPr lang="en-US" sz="2000" b="1" i="1" dirty="0"/>
              <a:t>AT</a:t>
            </a:r>
            <a:r>
              <a:rPr lang="en-US" sz="2000" i="1" dirty="0"/>
              <a:t>) </a:t>
            </a:r>
            <a:r>
              <a:rPr lang="en-US" sz="2000" dirty="0"/>
              <a:t>(includes TPs and FPs)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Perform GCD-based measurement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Input: </a:t>
            </a:r>
            <a:r>
              <a:rPr lang="en-US" sz="2000" b="1" i="1" dirty="0"/>
              <a:t>AT</a:t>
            </a:r>
            <a:endParaRPr lang="en-US" sz="2000" b="1" dirty="0"/>
          </a:p>
          <a:p>
            <a:pPr marL="457200" lvl="1" indent="0">
              <a:buClr>
                <a:srgbClr val="EF53A5"/>
              </a:buClr>
              <a:buNone/>
            </a:pPr>
            <a:r>
              <a:rPr lang="en-US" sz="2000" i="1" dirty="0"/>
              <a:t>(10^4 prefixes)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i="1" dirty="0"/>
              <a:t>Output: Anycast prefixes + enumeration + locations individual sites</a:t>
            </a:r>
          </a:p>
          <a:p>
            <a:pPr>
              <a:buClr>
                <a:srgbClr val="EF53A5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368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2408-8CEC-16D6-233A-F755C279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hitlists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B601F-AA21-ED80-52FC-C25B3ED2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8F52C4-3B1F-0181-C51D-5FEDB1EE8D88}"/>
              </a:ext>
            </a:extLst>
          </p:cNvPr>
          <p:cNvSpPr txBox="1">
            <a:spLocks/>
          </p:cNvSpPr>
          <p:nvPr/>
        </p:nvSpPr>
        <p:spPr>
          <a:xfrm>
            <a:off x="765047" y="18679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dirty="0">
                <a:latin typeface="Arial"/>
                <a:cs typeface="Arial"/>
              </a:rPr>
              <a:t>Hitlist: a set of responsive Internet hosts</a:t>
            </a:r>
          </a:p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dirty="0"/>
              <a:t>/24 granularity for IPv4, /48 for IPv6</a:t>
            </a:r>
          </a:p>
          <a:p>
            <a:pPr lvl="1">
              <a:buClr>
                <a:srgbClr val="EF53A5"/>
              </a:buClr>
              <a:buFont typeface="Arial" charset="2"/>
              <a:buChar char="•"/>
            </a:pPr>
            <a:r>
              <a:rPr lang="en-US" sz="2200" dirty="0"/>
              <a:t>Smallest routable prefix size</a:t>
            </a:r>
          </a:p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dirty="0"/>
              <a:t>IPv4</a:t>
            </a:r>
          </a:p>
          <a:p>
            <a:pPr lvl="1">
              <a:buClr>
                <a:srgbClr val="EF53A5"/>
              </a:buClr>
              <a:buFont typeface="Arial" charset="2"/>
              <a:buChar char="•"/>
            </a:pPr>
            <a:r>
              <a:rPr lang="en-US" sz="2200" dirty="0"/>
              <a:t>USC/ISI hitlist</a:t>
            </a:r>
          </a:p>
          <a:p>
            <a:pPr>
              <a:buClr>
                <a:srgbClr val="EF53A5"/>
              </a:buClr>
              <a:buFont typeface="Arial" charset="2"/>
              <a:buChar char="•"/>
            </a:pPr>
            <a:r>
              <a:rPr lang="en-US" sz="2400" dirty="0"/>
              <a:t>IPv6</a:t>
            </a:r>
          </a:p>
          <a:p>
            <a:pPr lvl="1">
              <a:buClr>
                <a:srgbClr val="EF53A5"/>
              </a:buClr>
              <a:buFont typeface="Arial" charset="2"/>
              <a:buChar char="•"/>
            </a:pPr>
            <a:r>
              <a:rPr lang="en-US" sz="2200" dirty="0"/>
              <a:t>TUM public IPv6 hitlist</a:t>
            </a:r>
          </a:p>
          <a:p>
            <a:pPr lvl="1">
              <a:buClr>
                <a:srgbClr val="EF53A5"/>
              </a:buClr>
              <a:buFont typeface="Arial" charset="2"/>
              <a:buChar char="•"/>
            </a:pPr>
            <a:r>
              <a:rPr lang="en-US" sz="2200" dirty="0"/>
              <a:t>AAAA record addresses from </a:t>
            </a:r>
            <a:r>
              <a:rPr lang="en-US" sz="2200" dirty="0" err="1"/>
              <a:t>OpenINTEL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140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F9F5-E05A-6081-E394-CB8EFB89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Pipeline</a:t>
            </a:r>
          </a:p>
        </p:txBody>
      </p:sp>
      <p:pic>
        <p:nvPicPr>
          <p:cNvPr id="3" name="Picture 2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C89EA5EA-6689-04F8-6A66-C64DD50B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4" y="1822597"/>
            <a:ext cx="11403872" cy="47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74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CBA5-C287-03B7-AB85-C0B89EA8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Anycast-based</a:t>
            </a:r>
            <a:br>
              <a:rPr lang="en-US"/>
            </a:br>
            <a:r>
              <a:rPr lang="en-US"/>
              <a:t>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C017-F16C-5E61-3F65-D4F539AD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  <a:buFont typeface="Arial" charset="2"/>
            </a:pPr>
            <a:r>
              <a:rPr lang="en-US" sz="3200" dirty="0">
                <a:latin typeface="Arial"/>
                <a:ea typeface="+mj-lt"/>
                <a:cs typeface="Arial"/>
              </a:rPr>
              <a:t>Developed anycast measurement tool</a:t>
            </a:r>
            <a:endParaRPr lang="en-US" sz="2400" dirty="0">
              <a:latin typeface="Arial"/>
              <a:cs typeface="Arial"/>
            </a:endParaRPr>
          </a:p>
          <a:p>
            <a:pPr lvl="1">
              <a:buClr>
                <a:srgbClr val="EF53A5"/>
              </a:buClr>
              <a:buFont typeface="Courier New,monospace" charset="2"/>
              <a:buChar char="o"/>
            </a:pPr>
            <a:r>
              <a:rPr lang="en-US" sz="2400" dirty="0">
                <a:latin typeface="Arial"/>
                <a:cs typeface="Arial"/>
              </a:rPr>
              <a:t>More on this later …</a:t>
            </a:r>
          </a:p>
          <a:p>
            <a:pPr lvl="1">
              <a:buClr>
                <a:srgbClr val="EF53A5"/>
              </a:buClr>
              <a:buFont typeface="Courier New,monospace" charset="2"/>
              <a:buChar char="o"/>
            </a:pPr>
            <a:endParaRPr lang="en-US" sz="2000" dirty="0">
              <a:latin typeface="Arial"/>
              <a:cs typeface="Arial"/>
            </a:endParaRPr>
          </a:p>
          <a:p>
            <a:pPr indent="-285750">
              <a:buClr>
                <a:srgbClr val="EF53A5"/>
              </a:buClr>
            </a:pPr>
            <a:r>
              <a:rPr lang="en-US" sz="2400" dirty="0">
                <a:latin typeface="Arial"/>
                <a:cs typeface="Arial"/>
              </a:rPr>
              <a:t>Deployed using </a:t>
            </a:r>
            <a:r>
              <a:rPr lang="en-US" sz="2400" dirty="0" err="1">
                <a:latin typeface="Arial"/>
                <a:cs typeface="Arial"/>
              </a:rPr>
              <a:t>Vultr</a:t>
            </a:r>
            <a:endParaRPr lang="en-US" sz="2400" dirty="0">
              <a:latin typeface="Arial"/>
              <a:cs typeface="Arial"/>
            </a:endParaRPr>
          </a:p>
          <a:p>
            <a:pPr lvl="1" indent="-285750">
              <a:buClr>
                <a:srgbClr val="EF53A5"/>
              </a:buClr>
            </a:pPr>
            <a:r>
              <a:rPr lang="en-US" sz="2000" dirty="0">
                <a:latin typeface="Arial"/>
                <a:cs typeface="Arial"/>
              </a:rPr>
              <a:t>19 countries, 6 continents</a:t>
            </a:r>
          </a:p>
        </p:txBody>
      </p:sp>
      <p:pic>
        <p:nvPicPr>
          <p:cNvPr id="4" name="Content Placeholder 6" descr="A map of the world with blue dots&#10;&#10;Description automatically generated">
            <a:extLst>
              <a:ext uri="{FF2B5EF4-FFF2-40B4-BE49-F238E27FC236}">
                <a16:creationId xmlns:a16="http://schemas.microsoft.com/office/drawing/2014/main" id="{7334613F-A3ED-1753-04A5-2530BC13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226" y="2529469"/>
            <a:ext cx="6096000" cy="3347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4AA9F-BB00-523C-BDE2-DC23C89521E7}"/>
              </a:ext>
            </a:extLst>
          </p:cNvPr>
          <p:cNvSpPr txBox="1"/>
          <p:nvPr/>
        </p:nvSpPr>
        <p:spPr>
          <a:xfrm>
            <a:off x="5174817" y="5750463"/>
            <a:ext cx="60914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Our anycast deployment (32 locations)</a:t>
            </a:r>
          </a:p>
          <a:p>
            <a:pPr algn="ctr"/>
            <a:r>
              <a:rPr lang="en-US" sz="1400" i="1" dirty="0"/>
              <a:t>[https://</a:t>
            </a:r>
            <a:r>
              <a:rPr lang="en-US" sz="1400" i="1" dirty="0" err="1"/>
              <a:t>www.vultr.com</a:t>
            </a:r>
            <a:r>
              <a:rPr lang="en-US" sz="1400" i="1" dirty="0"/>
              <a:t>/features/datacenter-locations/]</a:t>
            </a:r>
          </a:p>
        </p:txBody>
      </p:sp>
    </p:spTree>
    <p:extLst>
      <p:ext uri="{BB962C8B-B14F-4D97-AF65-F5344CB8AC3E}">
        <p14:creationId xmlns:p14="http://schemas.microsoft.com/office/powerpoint/2010/main" val="30122599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28E8-930A-5218-F991-63D49A70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Latency-based</a:t>
            </a:r>
            <a:br>
              <a:rPr lang="en-US"/>
            </a:br>
            <a:r>
              <a:rPr lang="en-US"/>
              <a:t>measurement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C2C4-B78D-5925-8A4C-C24FA90F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Clr>
                <a:srgbClr val="EF53A5"/>
              </a:buClr>
            </a:pPr>
            <a:r>
              <a:rPr lang="en-US" sz="3000" dirty="0"/>
              <a:t>GCD measurements with CAIDA's Ark [1] and </a:t>
            </a:r>
            <a:r>
              <a:rPr lang="en-US" sz="3000" dirty="0" err="1"/>
              <a:t>Vultr</a:t>
            </a:r>
            <a:r>
              <a:rPr lang="en-US" sz="3000" dirty="0"/>
              <a:t> VPs</a:t>
            </a:r>
          </a:p>
          <a:p>
            <a:pPr lvl="1" indent="-342900">
              <a:buClr>
                <a:srgbClr val="EF53A5"/>
              </a:buClr>
              <a:buFont typeface="Arial" charset="2"/>
              <a:buChar char="•"/>
            </a:pPr>
            <a:r>
              <a:rPr lang="en-US" sz="2600" dirty="0"/>
              <a:t>~ 180 vantage points</a:t>
            </a:r>
          </a:p>
          <a:p>
            <a:pPr>
              <a:buClr>
                <a:srgbClr val="EF53A5"/>
              </a:buClr>
            </a:pPr>
            <a:r>
              <a:rPr lang="en-US" sz="3000" dirty="0"/>
              <a:t>Implemented using Scamper [2] tool</a:t>
            </a:r>
            <a:endParaRPr lang="en-US" sz="3000" dirty="0">
              <a:ea typeface="+mj-lt"/>
              <a:cs typeface="+mj-lt"/>
            </a:endParaRPr>
          </a:p>
          <a:p>
            <a:pPr>
              <a:buClr>
                <a:srgbClr val="EF53A5"/>
              </a:buClr>
            </a:pPr>
            <a:r>
              <a:rPr lang="en-US" sz="3000" dirty="0"/>
              <a:t>Accurate geolocation and enumeration of 'small' anycast deployments</a:t>
            </a:r>
          </a:p>
          <a:p>
            <a:pPr lvl="1">
              <a:buClr>
                <a:srgbClr val="EF53A5"/>
              </a:buClr>
            </a:pPr>
            <a:r>
              <a:rPr lang="en-US" sz="2200" i="1" dirty="0"/>
              <a:t>* Fails to differentiate between sites with near geographic proximity</a:t>
            </a:r>
          </a:p>
          <a:p>
            <a:pPr>
              <a:buClr>
                <a:srgbClr val="EF53A5"/>
              </a:buClr>
            </a:pPr>
            <a:r>
              <a:rPr lang="en-US" sz="3000" dirty="0"/>
              <a:t>Geolocation and enumeration up to 60 sites for 'large' deployments</a:t>
            </a:r>
            <a:endParaRPr lang="en-US" sz="2200" dirty="0">
              <a:ea typeface="+mj-lt"/>
              <a:cs typeface="+mj-lt"/>
            </a:endParaRPr>
          </a:p>
          <a:p>
            <a:pPr>
              <a:buClr>
                <a:srgbClr val="EF53A5"/>
              </a:buClr>
            </a:pPr>
            <a:endParaRPr lang="en-US" sz="1050" i="1" dirty="0">
              <a:ea typeface="+mj-lt"/>
              <a:cs typeface="+mj-lt"/>
            </a:endParaRPr>
          </a:p>
          <a:p>
            <a:pPr marL="0" indent="0">
              <a:buClr>
                <a:srgbClr val="EF53A5"/>
              </a:buClr>
              <a:buNone/>
            </a:pPr>
            <a:r>
              <a:rPr lang="en-US" sz="1050" i="1" dirty="0">
                <a:ea typeface="+mj-lt"/>
                <a:cs typeface="+mj-lt"/>
              </a:rPr>
              <a:t>	     [1] https://www.caida.org/projects/ark</a:t>
            </a:r>
            <a:endParaRPr lang="en-US" sz="1050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US" sz="1050" i="1" dirty="0">
                <a:ea typeface="+mj-lt"/>
                <a:cs typeface="+mj-lt"/>
              </a:rPr>
              <a:t>	     [2] </a:t>
            </a:r>
            <a:r>
              <a:rPr lang="en-US" sz="1100" i="1" dirty="0">
                <a:ea typeface="+mn-lt"/>
                <a:cs typeface="+mn-lt"/>
              </a:rPr>
              <a:t>https://www.caida.org/catalog/software/scamper/</a:t>
            </a:r>
            <a:endParaRPr lang="en-US" sz="1100" dirty="0">
              <a:ea typeface="+mn-lt"/>
              <a:cs typeface="+mn-lt"/>
            </a:endParaRPr>
          </a:p>
        </p:txBody>
      </p:sp>
      <p:pic>
        <p:nvPicPr>
          <p:cNvPr id="4" name="Picture 3" descr="A logo of a globe&#10;&#10;Description automatically generated">
            <a:extLst>
              <a:ext uri="{FF2B5EF4-FFF2-40B4-BE49-F238E27FC236}">
                <a16:creationId xmlns:a16="http://schemas.microsoft.com/office/drawing/2014/main" id="{8B658C5C-FFDB-D467-93F3-F47D3E23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4" y="5347437"/>
            <a:ext cx="961923" cy="9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943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28E8-930A-5218-F991-63D49A70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combined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C2C4-B78D-5925-8A4C-C24FA90F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</a:pPr>
            <a:r>
              <a:rPr lang="en-US" sz="2400" dirty="0"/>
              <a:t>Neither methodology perfect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Census contains both anycast-based and latency-based results</a:t>
            </a:r>
          </a:p>
          <a:p>
            <a:pPr lvl="1">
              <a:buClr>
                <a:srgbClr val="EF53A5"/>
              </a:buClr>
            </a:pPr>
            <a:r>
              <a:rPr lang="en-US" sz="2000" dirty="0"/>
              <a:t>Latency-based approach has rare cases of FNs</a:t>
            </a:r>
          </a:p>
          <a:p>
            <a:pPr marL="228600" lvl="1" indent="0">
              <a:buClr>
                <a:srgbClr val="EF53A5"/>
              </a:buClr>
              <a:buNone/>
            </a:pPr>
            <a:r>
              <a:rPr lang="en-US" sz="2000" dirty="0"/>
              <a:t>  </a:t>
            </a:r>
            <a:r>
              <a:rPr lang="en-US" sz="2000" i="1" dirty="0"/>
              <a:t>  Example: anycast in Belgium + Netherlands</a:t>
            </a:r>
          </a:p>
          <a:p>
            <a:pPr lvl="1">
              <a:buClr>
                <a:srgbClr val="EF53A5"/>
              </a:buClr>
            </a:pPr>
            <a:r>
              <a:rPr lang="en-US" sz="2000" dirty="0"/>
              <a:t>Anycast-based approach has FPs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Criteria up to you...</a:t>
            </a:r>
          </a:p>
          <a:p>
            <a:pPr lvl="1">
              <a:buClr>
                <a:srgbClr val="EF53A5"/>
              </a:buClr>
            </a:pPr>
            <a:r>
              <a:rPr lang="en-US" sz="2000" dirty="0"/>
              <a:t>Filter on both -&gt; accept some FNs</a:t>
            </a:r>
          </a:p>
          <a:p>
            <a:pPr lvl="1">
              <a:buClr>
                <a:srgbClr val="EF53A5"/>
              </a:buClr>
            </a:pPr>
            <a:r>
              <a:rPr lang="en-US" sz="2000" dirty="0"/>
              <a:t>Filter on either -&gt; accept some FPs</a:t>
            </a:r>
          </a:p>
        </p:txBody>
      </p:sp>
    </p:spTree>
    <p:extLst>
      <p:ext uri="{BB962C8B-B14F-4D97-AF65-F5344CB8AC3E}">
        <p14:creationId xmlns:p14="http://schemas.microsoft.com/office/powerpoint/2010/main" val="2485840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E064-A896-3C50-F7A3-ACAA774CB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8F36-3566-DC50-FBAF-14AC9BD8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FA8278-4E45-89D5-21E6-15516E255416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B5A9B8-17AE-4A20-663A-91668072C7DB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3EFD3-316C-B35B-6645-6E29BE7CCD6D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0B8163E-D798-0EA8-7AB9-6595FA67360E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66F6C4B-8A1D-E3DB-292B-D47739A76EF0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391863A-3950-91BE-F1A0-41A095CE2E1D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BBF291-DC16-5982-47A1-486816C73DEF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95BAF86-2B78-8A19-E179-023C90E1D0C8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C87460-90A9-F4A0-AFDF-3A8A4F8DB112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1D0AD-54CF-0549-FDCF-AB5BD2B77092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2170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CDB7-C648-6894-7E87-9D3247E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GCD-confirmed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BC2C0-E188-90D1-B47B-0919C89F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13" y="2687278"/>
            <a:ext cx="7390459" cy="2985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</a:pPr>
            <a:r>
              <a:rPr lang="en-US" sz="2400" dirty="0">
                <a:latin typeface="Arial"/>
                <a:cs typeface="Arial"/>
              </a:rPr>
              <a:t>~12.3k </a:t>
            </a:r>
            <a:r>
              <a:rPr lang="en-US" sz="2400" dirty="0" err="1">
                <a:latin typeface="Arial"/>
                <a:cs typeface="Arial"/>
              </a:rPr>
              <a:t>anycasted</a:t>
            </a:r>
            <a:r>
              <a:rPr lang="en-US" sz="2400" dirty="0">
                <a:latin typeface="Arial"/>
                <a:cs typeface="Arial"/>
              </a:rPr>
              <a:t> /24s (769 </a:t>
            </a:r>
            <a:r>
              <a:rPr lang="en-US" sz="2400" dirty="0" err="1">
                <a:latin typeface="Arial"/>
                <a:cs typeface="Arial"/>
              </a:rPr>
              <a:t>ASes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pPr>
              <a:buClr>
                <a:srgbClr val="EF53A5"/>
              </a:buClr>
            </a:pPr>
            <a:r>
              <a:rPr lang="en-US" sz="2400" dirty="0">
                <a:latin typeface="Neue Haas Grotesk Text Pro"/>
                <a:cs typeface="Arial"/>
              </a:rPr>
              <a:t>~</a:t>
            </a:r>
            <a:r>
              <a:rPr lang="en-US" sz="2400" dirty="0"/>
              <a:t>6.0k </a:t>
            </a:r>
            <a:r>
              <a:rPr lang="en-US" sz="2400" dirty="0" err="1"/>
              <a:t>anycasted</a:t>
            </a:r>
            <a:r>
              <a:rPr lang="en-US" sz="2400" dirty="0"/>
              <a:t> /48s (462 </a:t>
            </a:r>
            <a:r>
              <a:rPr lang="en-US" sz="2400" dirty="0" err="1"/>
              <a:t>ASes</a:t>
            </a:r>
            <a:r>
              <a:rPr lang="en-US" sz="2400" dirty="0"/>
              <a:t>)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299 </a:t>
            </a:r>
            <a:r>
              <a:rPr lang="en-US" sz="2400" dirty="0" err="1"/>
              <a:t>ASes</a:t>
            </a:r>
            <a:r>
              <a:rPr lang="en-US" sz="2400" dirty="0"/>
              <a:t> found to anycast both IPv4 and IPv6</a:t>
            </a:r>
          </a:p>
          <a:p>
            <a:pPr>
              <a:spcBef>
                <a:spcPts val="1000"/>
              </a:spcBef>
              <a:buClr>
                <a:srgbClr val="EF53A5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175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CDB7-C648-6894-7E87-9D3247E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GCD-confirmed prefixes</a:t>
            </a:r>
          </a:p>
        </p:txBody>
      </p:sp>
      <p:pic>
        <p:nvPicPr>
          <p:cNvPr id="3" name="Picture 2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7580C438-C803-0617-FE0C-381ACC4D9A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"/>
          <a:stretch/>
        </p:blipFill>
        <p:spPr>
          <a:xfrm>
            <a:off x="1980396" y="1812902"/>
            <a:ext cx="8231207" cy="45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09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CDB7-C648-6894-7E87-9D3247E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GCD-confirmed prefixes</a:t>
            </a:r>
          </a:p>
        </p:txBody>
      </p:sp>
      <p:pic>
        <p:nvPicPr>
          <p:cNvPr id="4" name="Picture 3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882DA743-5212-7EE0-DE10-7A93E9F2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"/>
          <a:stretch/>
        </p:blipFill>
        <p:spPr>
          <a:xfrm>
            <a:off x="1980396" y="1812902"/>
            <a:ext cx="8231207" cy="4541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8649E1-16F5-0ACD-F398-CD038F3E415D}"/>
              </a:ext>
            </a:extLst>
          </p:cNvPr>
          <p:cNvSpPr/>
          <p:nvPr/>
        </p:nvSpPr>
        <p:spPr>
          <a:xfrm>
            <a:off x="3332136" y="2301201"/>
            <a:ext cx="5494236" cy="1712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AC29D-C28C-31A1-7777-A8105B6FCBD8}"/>
              </a:ext>
            </a:extLst>
          </p:cNvPr>
          <p:cNvSpPr txBox="1"/>
          <p:nvPr/>
        </p:nvSpPr>
        <p:spPr>
          <a:xfrm>
            <a:off x="8974472" y="2893179"/>
            <a:ext cx="247426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Top 5 IPv4 anycast </a:t>
            </a:r>
            <a:r>
              <a:rPr lang="en-US" sz="2400" dirty="0" err="1"/>
              <a:t>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9352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ED5C-9833-F41F-698D-D44E6338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5160-09D5-C67B-C467-DD8A3D1B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528C-D6F8-A130-316C-4138C4FB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7063F3-DB9E-708F-A1BE-7DF15F37AC89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0D63134-3AEA-26FE-B111-9737EE37ED0A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A1477-7477-4BD6-D53C-A63BD2F9225A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21EAE2F-00E3-25B8-8FE2-AE6AC851B03D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8993D8-70AD-C7B0-FF30-C7E60788BD3E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83D6B61-37FA-0520-2AB0-CB1E5DAEBA16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2AC5A0A-6D3F-310A-FF1D-2A1627848819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180EBC1-E392-DD8D-9320-88B8556F8D45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C92097C-894F-47FE-ED56-475CA0900DA5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243396-A2D9-445B-2939-F6C4C957A252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285115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0BEAF0FC-F676-2BCE-45AB-20D84159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"/>
          <a:stretch/>
        </p:blipFill>
        <p:spPr>
          <a:xfrm>
            <a:off x="1980396" y="1812902"/>
            <a:ext cx="8231207" cy="4541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B7CDB7-C648-6894-7E87-9D3247E5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GCD-confirmed prefixes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26312-4C9A-7DEB-4C72-89CBF11E6899}"/>
              </a:ext>
            </a:extLst>
          </p:cNvPr>
          <p:cNvSpPr/>
          <p:nvPr/>
        </p:nvSpPr>
        <p:spPr>
          <a:xfrm>
            <a:off x="3253298" y="4045058"/>
            <a:ext cx="5611732" cy="13948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61135-E034-CC84-4530-6A212AEAB845}"/>
              </a:ext>
            </a:extLst>
          </p:cNvPr>
          <p:cNvSpPr/>
          <p:nvPr/>
        </p:nvSpPr>
        <p:spPr>
          <a:xfrm>
            <a:off x="3253298" y="2650210"/>
            <a:ext cx="5611731" cy="331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E5D1B-1A2A-8500-EAE5-3E88C2FC8539}"/>
              </a:ext>
            </a:extLst>
          </p:cNvPr>
          <p:cNvSpPr txBox="1"/>
          <p:nvPr/>
        </p:nvSpPr>
        <p:spPr>
          <a:xfrm>
            <a:off x="8974472" y="3429000"/>
            <a:ext cx="247426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Top 5 IPv6 anycast </a:t>
            </a:r>
            <a:r>
              <a:rPr lang="en-US" sz="2400" dirty="0" err="1"/>
              <a:t>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2792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B08-7CD2-BFBB-9603-A0428031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Anycast-based by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6036C6-DFC0-68A6-4299-6F22CBAF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8879" y="1788731"/>
            <a:ext cx="6941115" cy="4795524"/>
          </a:xfr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42BF726-29A3-6F13-324D-F35F06676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b="43821"/>
          <a:stretch/>
        </p:blipFill>
        <p:spPr>
          <a:xfrm>
            <a:off x="2468879" y="1788731"/>
            <a:ext cx="6941115" cy="269405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1A3EEFB-0DCF-0CAC-7916-DB21F574C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37047" t="56541" r="-910" b="24623"/>
          <a:stretch/>
        </p:blipFill>
        <p:spPr>
          <a:xfrm>
            <a:off x="5040351" y="4482789"/>
            <a:ext cx="4432833" cy="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84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F3C9-C82B-1EF9-9475-713150DB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6CC3-0972-B409-434C-ACC3EE9C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Anycast-based by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A22EF-295E-096A-E8AE-2C3696EE8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8879" y="1788731"/>
            <a:ext cx="6941115" cy="4795524"/>
          </a:xfrm>
        </p:spPr>
      </p:pic>
    </p:spTree>
    <p:extLst>
      <p:ext uri="{BB962C8B-B14F-4D97-AF65-F5344CB8AC3E}">
        <p14:creationId xmlns:p14="http://schemas.microsoft.com/office/powerpoint/2010/main" val="148563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B08-7CD2-BFBB-9603-A0428031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Anycast-based by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6036C6-DFC0-68A6-4299-6F22CBAF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148" y="2090599"/>
            <a:ext cx="6072604" cy="41954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3497A-4E1E-F231-7823-FE76844BE4F4}"/>
              </a:ext>
            </a:extLst>
          </p:cNvPr>
          <p:cNvSpPr txBox="1"/>
          <p:nvPr/>
        </p:nvSpPr>
        <p:spPr>
          <a:xfrm>
            <a:off x="7209693" y="2830283"/>
            <a:ext cx="38560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Main takeaways: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Majority detectable using ICMP (89%)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29BFC-23D5-95F9-9F09-E50B022F2107}"/>
              </a:ext>
            </a:extLst>
          </p:cNvPr>
          <p:cNvSpPr/>
          <p:nvPr/>
        </p:nvSpPr>
        <p:spPr>
          <a:xfrm>
            <a:off x="766097" y="4522838"/>
            <a:ext cx="2150806" cy="241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00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B08-7CD2-BFBB-9603-A0428031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Anycast-based by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6036C6-DFC0-68A6-4299-6F22CBAF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7148" y="2090599"/>
            <a:ext cx="6072604" cy="41954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3497A-4E1E-F231-7823-FE76844BE4F4}"/>
              </a:ext>
            </a:extLst>
          </p:cNvPr>
          <p:cNvSpPr txBox="1"/>
          <p:nvPr/>
        </p:nvSpPr>
        <p:spPr>
          <a:xfrm>
            <a:off x="7209693" y="2830284"/>
            <a:ext cx="405653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Main takeaways: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Majority detectable using ICMP (89%)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Additional prefixes found (not detected with traditional approaches)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2.0k UDP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1.3k 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AE721-E05C-58F9-0671-62B4904C2E3D}"/>
              </a:ext>
            </a:extLst>
          </p:cNvPr>
          <p:cNvSpPr/>
          <p:nvPr/>
        </p:nvSpPr>
        <p:spPr>
          <a:xfrm>
            <a:off x="5096308" y="3786482"/>
            <a:ext cx="1000480" cy="1509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8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BC04-4C01-BBB0-6341-CFA6615A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Enumerating deployments</a:t>
            </a:r>
          </a:p>
        </p:txBody>
      </p:sp>
      <p:pic>
        <p:nvPicPr>
          <p:cNvPr id="7" name="Picture 6" descr="A graph with red lines and numbers&#10;&#10;Description automatically generated">
            <a:extLst>
              <a:ext uri="{FF2B5EF4-FFF2-40B4-BE49-F238E27FC236}">
                <a16:creationId xmlns:a16="http://schemas.microsoft.com/office/drawing/2014/main" id="{F25562B9-8B8B-0E37-5229-F9F18374E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85" y="2268573"/>
            <a:ext cx="53435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296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6DA35-4892-1110-844C-FBF080CC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45BA-D921-EF96-21B4-9D0A336F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  <a:br>
              <a:rPr lang="en-US"/>
            </a:br>
            <a:r>
              <a:rPr lang="en-US"/>
              <a:t>Enumerating deployments</a:t>
            </a:r>
          </a:p>
        </p:txBody>
      </p:sp>
      <p:pic>
        <p:nvPicPr>
          <p:cNvPr id="7" name="Picture 6" descr="A graph with red lines and numbers&#10;&#10;Description automatically generated">
            <a:extLst>
              <a:ext uri="{FF2B5EF4-FFF2-40B4-BE49-F238E27FC236}">
                <a16:creationId xmlns:a16="http://schemas.microsoft.com/office/drawing/2014/main" id="{C4F36321-5A8C-A894-836B-0AC555DA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85" y="2268573"/>
            <a:ext cx="5343525" cy="40290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20BB0B-C205-C1AF-EBFE-F780DA6BA52B}"/>
              </a:ext>
            </a:extLst>
          </p:cNvPr>
          <p:cNvCxnSpPr/>
          <p:nvPr/>
        </p:nvCxnSpPr>
        <p:spPr>
          <a:xfrm flipV="1">
            <a:off x="6096000" y="2268573"/>
            <a:ext cx="0" cy="3503577"/>
          </a:xfrm>
          <a:prstGeom prst="line">
            <a:avLst/>
          </a:prstGeom>
          <a:ln w="76200">
            <a:solidFill>
              <a:srgbClr val="EF53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F130C0-3C49-280F-9CFC-DCA231E39A62}"/>
              </a:ext>
            </a:extLst>
          </p:cNvPr>
          <p:cNvSpPr txBox="1"/>
          <p:nvPr/>
        </p:nvSpPr>
        <p:spPr>
          <a:xfrm>
            <a:off x="8481896" y="1819758"/>
            <a:ext cx="337457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1/3</a:t>
            </a:r>
            <a:r>
              <a:rPr lang="en-US" sz="2000" dirty="0"/>
              <a:t> of anycast prefixes we detect </a:t>
            </a:r>
            <a:r>
              <a:rPr lang="en-US" sz="2000" b="1" dirty="0"/>
              <a:t>&lt; 40 sites</a:t>
            </a:r>
          </a:p>
          <a:p>
            <a:endParaRPr lang="en-US" sz="2000" dirty="0"/>
          </a:p>
          <a:p>
            <a:r>
              <a:rPr lang="en-US" sz="2000" b="1" dirty="0"/>
              <a:t>2/3</a:t>
            </a:r>
            <a:r>
              <a:rPr lang="en-US" sz="2000" dirty="0"/>
              <a:t> of anycast prefixes we detect </a:t>
            </a:r>
            <a:r>
              <a:rPr lang="en-US" sz="2000" b="1" dirty="0"/>
              <a:t>&gt;= 40 sites</a:t>
            </a:r>
          </a:p>
        </p:txBody>
      </p:sp>
    </p:spTree>
    <p:extLst>
      <p:ext uri="{BB962C8B-B14F-4D97-AF65-F5344CB8AC3E}">
        <p14:creationId xmlns:p14="http://schemas.microsoft.com/office/powerpoint/2010/main" val="490707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BC04-4C01-BBB0-6341-CFA6615A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br>
              <a:rPr lang="en-US" dirty="0"/>
            </a:br>
            <a:r>
              <a:rPr lang="en-US" dirty="0"/>
              <a:t>Enumerating deployments</a:t>
            </a:r>
          </a:p>
        </p:txBody>
      </p:sp>
      <p:pic>
        <p:nvPicPr>
          <p:cNvPr id="7" name="Picture 6" descr="A graph with red lines and numbers&#10;&#10;Description automatically generated">
            <a:extLst>
              <a:ext uri="{FF2B5EF4-FFF2-40B4-BE49-F238E27FC236}">
                <a16:creationId xmlns:a16="http://schemas.microsoft.com/office/drawing/2014/main" id="{F25562B9-8B8B-0E37-5229-F9F18374E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85" y="2268573"/>
            <a:ext cx="5343525" cy="4029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8FF56-5F74-4779-6F58-2177528E1C7A}"/>
              </a:ext>
            </a:extLst>
          </p:cNvPr>
          <p:cNvSpPr txBox="1"/>
          <p:nvPr/>
        </p:nvSpPr>
        <p:spPr>
          <a:xfrm>
            <a:off x="8481896" y="1819758"/>
            <a:ext cx="337457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1/3 of anycast prefixes we detect &lt; 40 sites</a:t>
            </a:r>
          </a:p>
          <a:p>
            <a:endParaRPr lang="en-US" sz="2000" dirty="0"/>
          </a:p>
          <a:p>
            <a:r>
              <a:rPr lang="en-US" sz="2000" dirty="0"/>
              <a:t>2/3 of anycast prefixes we detect &gt;= 40 sites</a:t>
            </a:r>
          </a:p>
          <a:p>
            <a:endParaRPr lang="en-US" sz="2000" dirty="0"/>
          </a:p>
          <a:p>
            <a:r>
              <a:rPr lang="en-US" sz="2000" dirty="0"/>
              <a:t>Enumeration: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Lower bound </a:t>
            </a:r>
            <a:r>
              <a:rPr lang="en-US" sz="2000" dirty="0"/>
              <a:t>of real deployment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Fairly </a:t>
            </a:r>
            <a:r>
              <a:rPr lang="en-US" sz="2000" b="1" dirty="0"/>
              <a:t>accurate</a:t>
            </a:r>
            <a:r>
              <a:rPr lang="en-US" sz="2000" dirty="0"/>
              <a:t> for </a:t>
            </a:r>
            <a:r>
              <a:rPr lang="en-US" sz="2000" b="1" dirty="0"/>
              <a:t>small</a:t>
            </a:r>
            <a:r>
              <a:rPr lang="en-US" sz="2000" dirty="0"/>
              <a:t> </a:t>
            </a:r>
            <a:r>
              <a:rPr lang="en-US" sz="2000" b="1" dirty="0"/>
              <a:t>deployments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Indication</a:t>
            </a:r>
            <a:r>
              <a:rPr lang="en-US" sz="2000" dirty="0"/>
              <a:t> </a:t>
            </a:r>
            <a:r>
              <a:rPr lang="en-US" sz="2000" b="1" dirty="0"/>
              <a:t>of size </a:t>
            </a:r>
            <a:r>
              <a:rPr lang="en-US" sz="2000" dirty="0"/>
              <a:t>for </a:t>
            </a:r>
            <a:r>
              <a:rPr lang="en-US" sz="2000" b="1" dirty="0"/>
              <a:t>large</a:t>
            </a:r>
            <a:r>
              <a:rPr lang="en-US" sz="2000" dirty="0"/>
              <a:t> </a:t>
            </a:r>
            <a:r>
              <a:rPr lang="en-US" sz="2000" b="1" dirty="0"/>
              <a:t>deployments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3C8197-2442-6C2F-192C-51E6615FA6E4}"/>
              </a:ext>
            </a:extLst>
          </p:cNvPr>
          <p:cNvCxnSpPr/>
          <p:nvPr/>
        </p:nvCxnSpPr>
        <p:spPr>
          <a:xfrm flipV="1">
            <a:off x="6096000" y="2268573"/>
            <a:ext cx="0" cy="3503577"/>
          </a:xfrm>
          <a:prstGeom prst="line">
            <a:avLst/>
          </a:prstGeom>
          <a:ln w="76200">
            <a:solidFill>
              <a:srgbClr val="EF53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93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874C-5985-C31B-662A-68E8449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Longitudinal observations</a:t>
            </a:r>
            <a:br>
              <a:rPr lang="en-US"/>
            </a:br>
            <a:r>
              <a:rPr lang="en-US"/>
              <a:t>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D83E-87EB-37B9-5C85-20EDEA2A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</a:pPr>
            <a:r>
              <a:rPr lang="en-US" sz="2400" dirty="0"/>
              <a:t>Longitudinal measurement lets us map the development of Anycast</a:t>
            </a:r>
          </a:p>
          <a:p>
            <a:pPr>
              <a:buClr>
                <a:srgbClr val="EF53A5"/>
              </a:buClr>
            </a:pP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dirty="0"/>
              <a:t>Daily measurement allows us to observe: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Anycast deployments regularly changing in size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Prefixes switching between unicast and anycast (on-demand anycast)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Cases of BGP prefix hijacking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Cases of temporary anycast (anti-DDoS?)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Anycast outages (entirely or at particular sites)</a:t>
            </a:r>
          </a:p>
        </p:txBody>
      </p:sp>
    </p:spTree>
    <p:extLst>
      <p:ext uri="{BB962C8B-B14F-4D97-AF65-F5344CB8AC3E}">
        <p14:creationId xmlns:p14="http://schemas.microsoft.com/office/powerpoint/2010/main" val="297957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3C9A-2AD0-FF3C-69C6-2DC3C5E9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Census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ED19-5B3F-417E-F9BA-5AB54F14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B31166">
                  <a:lumMod val="60000"/>
                  <a:lumOff val="40000"/>
                </a:srgbClr>
              </a:buClr>
            </a:pPr>
            <a:r>
              <a:rPr lang="en-US" sz="2400" dirty="0"/>
              <a:t>Created </a:t>
            </a:r>
            <a:r>
              <a:rPr lang="en-US" sz="2400" b="1" dirty="0"/>
              <a:t>responsible</a:t>
            </a:r>
            <a:r>
              <a:rPr lang="en-US" sz="2400" dirty="0"/>
              <a:t>, </a:t>
            </a:r>
            <a:r>
              <a:rPr lang="en-US" sz="2400" b="1" dirty="0"/>
              <a:t>scalable</a:t>
            </a:r>
            <a:r>
              <a:rPr lang="en-US" sz="2400" dirty="0"/>
              <a:t>, </a:t>
            </a:r>
            <a:r>
              <a:rPr lang="en-US" sz="2400" b="1" dirty="0"/>
              <a:t>accurate </a:t>
            </a:r>
            <a:r>
              <a:rPr lang="en-US" sz="2400" dirty="0"/>
              <a:t>anycast measurement pipeline</a:t>
            </a:r>
          </a:p>
          <a:p>
            <a:pPr marL="0" indent="0">
              <a:buClr>
                <a:srgbClr val="EF53A5"/>
              </a:buClr>
              <a:buNone/>
            </a:pP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dirty="0"/>
              <a:t>A</a:t>
            </a:r>
            <a:r>
              <a:rPr lang="en-US" sz="2400" b="1" dirty="0"/>
              <a:t> daily </a:t>
            </a:r>
            <a:r>
              <a:rPr lang="en-US" sz="2400" dirty="0"/>
              <a:t>census of anycast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Detection, enumeration, and geolocation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200" dirty="0"/>
              <a:t>Providing results from two methodologies</a:t>
            </a:r>
          </a:p>
          <a:p>
            <a:pPr>
              <a:buClr>
                <a:srgbClr val="EF53A5"/>
              </a:buClr>
            </a:pPr>
            <a:endParaRPr lang="en-US" sz="2400" dirty="0">
              <a:ea typeface="+mj-lt"/>
              <a:cs typeface="+mj-lt"/>
            </a:endParaRPr>
          </a:p>
          <a:p>
            <a:pPr>
              <a:buClr>
                <a:srgbClr val="EF53A5"/>
              </a:buClr>
            </a:pPr>
            <a:r>
              <a:rPr lang="en-US" sz="2400" dirty="0">
                <a:ea typeface="+mj-lt"/>
                <a:cs typeface="+mj-lt"/>
              </a:rPr>
              <a:t>We hope our census is useful to the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3478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73EF-002D-4440-1B78-E446F3C4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FBB-7FB3-48D9-ABCB-8DC94C84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A5F3-A8B1-7045-8330-0C337EDF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222C341-B535-955E-6EF1-EDB277CA03FB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5E6FFD-A546-36EB-6440-64D3CD809F64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EBBF08-2250-BB07-9AB3-C7DA2D6B6399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019992A-B9D9-E34E-674F-35E8D21D64AA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DCCDF1-8F1E-880A-23C6-4B7BEDA6BCCB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DB79C4A-926F-0BCF-A6BD-44AA0E29E038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B3DB487-40FB-EE75-AC77-6C99341342DF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34E61F0-B940-6E42-D06D-7526E0C8D499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2DA6CE-FE2B-9A5D-15FD-811A452F1275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3FDD0-66F9-7824-F602-EF52E7326092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1115461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8A614-6284-A2CD-96B6-0EF6E4B2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3A18-7523-FCFB-4B5C-360A6D6E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5EAF-D312-EFAF-237A-91BCE64C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40C404-C5F6-AF64-AC42-479C63437081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EB430C-E816-4524-77D5-66AA20592D60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49414C4-F023-62AF-8BF6-B44C36749852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6D70A-9A2E-AEFB-44A2-62C68BFF7815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D8723C-7FEE-47AC-43B6-9B6A7493A69E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F10A6-4FC3-DC26-EB53-E2CB946A134C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F94F5-FA47-F889-E612-A89AF93278A6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E8693B0-54AE-D78B-87FC-41EB71BCF773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CB44207-0874-CC32-5468-2AE797CBB9C1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3093C28-4136-E505-B7FE-8FCAAA79EE83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5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C2A9-37D1-006F-B869-D7C4D98B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0067-D915-32CC-D469-AC90BE3A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Anycast</a:t>
            </a:r>
            <a:br>
              <a:rPr lang="en-US" dirty="0"/>
            </a:br>
            <a:r>
              <a:rPr lang="en-US" dirty="0"/>
              <a:t>measurement tool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33609B-4EFD-3CDE-B1E5-03A51AF7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5938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B31166">
                  <a:lumMod val="60000"/>
                  <a:lumOff val="40000"/>
                </a:srgbClr>
              </a:buClr>
            </a:pPr>
            <a:r>
              <a:rPr lang="en-US" sz="2400" dirty="0"/>
              <a:t>So far, we looked at measuring anycast deployments externally</a:t>
            </a:r>
          </a:p>
          <a:p>
            <a:pPr>
              <a:buClr>
                <a:srgbClr val="B31166">
                  <a:lumMod val="60000"/>
                  <a:lumOff val="40000"/>
                </a:srgbClr>
              </a:buClr>
            </a:pPr>
            <a:r>
              <a:rPr lang="en-US" sz="2400" dirty="0"/>
              <a:t>Tool also built for measuring anycast deployments themselves</a:t>
            </a:r>
          </a:p>
          <a:p>
            <a:pPr>
              <a:buClr>
                <a:srgbClr val="B31166">
                  <a:lumMod val="60000"/>
                  <a:lumOff val="40000"/>
                </a:srgbClr>
              </a:buClr>
            </a:pPr>
            <a:endParaRPr lang="en-US" sz="2400" dirty="0"/>
          </a:p>
          <a:p>
            <a:pPr>
              <a:buClr>
                <a:srgbClr val="B31166">
                  <a:lumMod val="60000"/>
                  <a:lumOff val="40000"/>
                </a:srgbClr>
              </a:buClr>
            </a:pPr>
            <a:r>
              <a:rPr lang="en-US" sz="2400" dirty="0"/>
              <a:t>Allows anycast operators to assess the performance of their deployment</a:t>
            </a:r>
          </a:p>
          <a:p>
            <a:pPr>
              <a:buClr>
                <a:srgbClr val="EF53A5"/>
              </a:buClr>
            </a:pP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dirty="0"/>
              <a:t>Example: Catchment mappings (like done with </a:t>
            </a:r>
            <a:r>
              <a:rPr lang="en-US" sz="2400" dirty="0" err="1"/>
              <a:t>Verfploeter</a:t>
            </a:r>
            <a:r>
              <a:rPr lang="en-US" sz="2400" dirty="0"/>
              <a:t> [1])</a:t>
            </a:r>
          </a:p>
          <a:p>
            <a:pPr lvl="1">
              <a:buClr>
                <a:srgbClr val="EF53A5"/>
              </a:buClr>
            </a:pPr>
            <a:r>
              <a:rPr lang="en-US" sz="2200" i="1" dirty="0"/>
              <a:t>I.e., mapping for each address, the anycast site that it routes to</a:t>
            </a:r>
          </a:p>
          <a:p>
            <a:pPr lvl="1">
              <a:buClr>
                <a:srgbClr val="EF53A5"/>
              </a:buClr>
            </a:pPr>
            <a:r>
              <a:rPr lang="en-US" sz="2200" dirty="0"/>
              <a:t>Tool can map the IPv4 space in a few minutes with ease</a:t>
            </a:r>
          </a:p>
          <a:p>
            <a:pPr marL="228600" lvl="1" indent="0">
              <a:buClr>
                <a:srgbClr val="EF53A5"/>
              </a:buClr>
              <a:buNone/>
            </a:pPr>
            <a:endParaRPr lang="en-US" sz="2200" i="1" dirty="0"/>
          </a:p>
          <a:p>
            <a:pPr marL="228600" lvl="1" indent="0">
              <a:buClr>
                <a:srgbClr val="EF53A5"/>
              </a:buClr>
              <a:buNone/>
            </a:pPr>
            <a:r>
              <a:rPr lang="it-IT" sz="1700" i="1" dirty="0">
                <a:latin typeface="Arial"/>
                <a:ea typeface="+mj-lt"/>
                <a:cs typeface="Arial"/>
              </a:rPr>
              <a:t>[1] De Vries et al. "</a:t>
            </a:r>
            <a:r>
              <a:rPr lang="it-IT" sz="1700" i="1" dirty="0" err="1">
                <a:latin typeface="Arial"/>
                <a:ea typeface="+mj-lt"/>
                <a:cs typeface="Arial"/>
              </a:rPr>
              <a:t>Verfploeter</a:t>
            </a:r>
            <a:r>
              <a:rPr lang="it-IT" sz="1700" i="1" dirty="0">
                <a:latin typeface="Arial"/>
                <a:ea typeface="+mj-lt"/>
                <a:cs typeface="Arial"/>
              </a:rPr>
              <a:t>: Broad and Load-</a:t>
            </a:r>
            <a:r>
              <a:rPr lang="it-IT" sz="1700" i="1" dirty="0" err="1">
                <a:latin typeface="Arial"/>
                <a:ea typeface="+mj-lt"/>
                <a:cs typeface="Arial"/>
              </a:rPr>
              <a:t>Aware</a:t>
            </a:r>
            <a:r>
              <a:rPr lang="it-IT" sz="1700" i="1" dirty="0">
                <a:latin typeface="Arial"/>
                <a:ea typeface="+mj-lt"/>
                <a:cs typeface="Arial"/>
              </a:rPr>
              <a:t> </a:t>
            </a:r>
            <a:r>
              <a:rPr lang="it-IT" sz="1700" i="1" dirty="0" err="1">
                <a:latin typeface="Arial"/>
                <a:ea typeface="+mj-lt"/>
                <a:cs typeface="Arial"/>
              </a:rPr>
              <a:t>Anycast</a:t>
            </a:r>
            <a:r>
              <a:rPr lang="it-IT" sz="1700" i="1" dirty="0">
                <a:latin typeface="Arial"/>
                <a:ea typeface="+mj-lt"/>
                <a:cs typeface="Arial"/>
              </a:rPr>
              <a:t> Mapping" ACM IMC ‘17</a:t>
            </a:r>
          </a:p>
        </p:txBody>
      </p:sp>
    </p:spTree>
    <p:extLst>
      <p:ext uri="{BB962C8B-B14F-4D97-AF65-F5344CB8AC3E}">
        <p14:creationId xmlns:p14="http://schemas.microsoft.com/office/powerpoint/2010/main" val="911298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4732-BFDC-D0A6-1B52-5CC3FB07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A02E-2C7C-95BA-1419-B4592288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EFD0C6A-F8CB-F91C-16F0-042A06428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836" y="3261266"/>
            <a:ext cx="5686127" cy="35568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37512D-4DFC-FC1B-433B-F0EC27FE2B56}"/>
              </a:ext>
            </a:extLst>
          </p:cNvPr>
          <p:cNvSpPr txBox="1">
            <a:spLocks/>
          </p:cNvSpPr>
          <p:nvPr/>
        </p:nvSpPr>
        <p:spPr>
          <a:xfrm>
            <a:off x="765047" y="18679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Measurement tool can synchronously probe the hitlist from all VPs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i="1" dirty="0"/>
              <a:t>i.e.,</a:t>
            </a:r>
            <a:r>
              <a:rPr lang="en-US" sz="2000" dirty="0"/>
              <a:t> each hitlist target receives a probe from all anycast sites (with 1-second intervals)</a:t>
            </a:r>
          </a:p>
          <a:p>
            <a:pPr lvl="1"/>
            <a:r>
              <a:rPr lang="en-US" sz="2000" dirty="0"/>
              <a:t>Technique used to perform anycast-based measurement</a:t>
            </a:r>
          </a:p>
          <a:p>
            <a:r>
              <a:rPr lang="en-US" sz="2400" dirty="0"/>
              <a:t>Filter on </a:t>
            </a:r>
            <a:r>
              <a:rPr lang="en-US" sz="2400" i="1" dirty="0"/>
              <a:t>sender == receiver,</a:t>
            </a:r>
          </a:p>
          <a:p>
            <a:pPr marL="0" indent="0">
              <a:buNone/>
            </a:pPr>
            <a:r>
              <a:rPr lang="en-US" sz="2400" dirty="0"/>
              <a:t>   for all probed IPs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Example: filter on probe from BNA</a:t>
            </a:r>
          </a:p>
          <a:p>
            <a:pPr marL="228600" lvl="1" indent="0">
              <a:buNone/>
            </a:pPr>
            <a:r>
              <a:rPr lang="en-US" sz="2000" dirty="0"/>
              <a:t>   (discard all others)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Result: RTT data (like regular unicast ping)</a:t>
            </a:r>
          </a:p>
          <a:p>
            <a:pPr marL="228600" lvl="1" indent="0">
              <a:buNone/>
            </a:pPr>
            <a:r>
              <a:rPr lang="en-US" sz="2000" dirty="0"/>
              <a:t>    for entire hitlist</a:t>
            </a:r>
          </a:p>
        </p:txBody>
      </p:sp>
    </p:spTree>
    <p:extLst>
      <p:ext uri="{BB962C8B-B14F-4D97-AF65-F5344CB8AC3E}">
        <p14:creationId xmlns:p14="http://schemas.microsoft.com/office/powerpoint/2010/main" val="2784322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642D-E555-6A8B-8ADA-A44F2E15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(example)</a:t>
            </a:r>
            <a:endParaRPr lang="en-US" b="0" dirty="0"/>
          </a:p>
          <a:p>
            <a:endParaRPr lang="en-US" dirty="0"/>
          </a:p>
        </p:txBody>
      </p:sp>
      <p:pic>
        <p:nvPicPr>
          <p:cNvPr id="7" name="Content Placeholder 6" descr="A map of the world with blue dots&#10;&#10;Description automatically generated">
            <a:extLst>
              <a:ext uri="{FF2B5EF4-FFF2-40B4-BE49-F238E27FC236}">
                <a16:creationId xmlns:a16="http://schemas.microsoft.com/office/drawing/2014/main" id="{E58405EF-08F3-DEE1-720C-F51C08A2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5426" y="1945774"/>
            <a:ext cx="7133569" cy="391746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A3CC-F950-DC7D-3FDC-140A3874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AC31B-BD70-4A1C-CFE8-C8C20D0EBD12}"/>
              </a:ext>
            </a:extLst>
          </p:cNvPr>
          <p:cNvSpPr txBox="1"/>
          <p:nvPr/>
        </p:nvSpPr>
        <p:spPr>
          <a:xfrm>
            <a:off x="5174817" y="5749820"/>
            <a:ext cx="6091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Our anycast deployment (32 locations)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CD68B-1CB8-48B1-6E85-F5E000CCBB36}"/>
              </a:ext>
            </a:extLst>
          </p:cNvPr>
          <p:cNvSpPr txBox="1"/>
          <p:nvPr/>
        </p:nvSpPr>
        <p:spPr>
          <a:xfrm>
            <a:off x="1606136" y="2750342"/>
            <a:ext cx="433330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nsolas"/>
              </a:rPr>
              <a:t>Latency towards</a:t>
            </a:r>
          </a:p>
          <a:p>
            <a:r>
              <a:rPr lang="en-US" sz="2400" dirty="0">
                <a:latin typeface="Consolas"/>
              </a:rPr>
              <a:t>USC/ISI IPv4 hitlist</a:t>
            </a:r>
          </a:p>
          <a:p>
            <a:endParaRPr lang="en-US" sz="2400" dirty="0">
              <a:latin typeface="Consolas"/>
            </a:endParaRPr>
          </a:p>
          <a:p>
            <a:r>
              <a:rPr lang="en-US" sz="2400" dirty="0">
                <a:latin typeface="Consolas"/>
              </a:rPr>
              <a:t>Average  65.7 </a:t>
            </a:r>
            <a:r>
              <a:rPr lang="en-US" sz="2400" dirty="0" err="1">
                <a:latin typeface="Consolas"/>
              </a:rPr>
              <a:t>ms</a:t>
            </a:r>
            <a:endParaRPr lang="en-US" sz="2400" dirty="0"/>
          </a:p>
          <a:p>
            <a:r>
              <a:rPr lang="en-US" sz="2400" dirty="0">
                <a:latin typeface="Consolas"/>
              </a:rPr>
              <a:t>25%      9.8 </a:t>
            </a:r>
            <a:r>
              <a:rPr lang="en-US" sz="2400" dirty="0" err="1">
                <a:latin typeface="Consolas"/>
              </a:rPr>
              <a:t>ms</a:t>
            </a:r>
            <a:r>
              <a:rPr lang="en-US" sz="2400" dirty="0">
                <a:latin typeface="Consolas"/>
              </a:rPr>
              <a:t>
50%      23.5 </a:t>
            </a:r>
            <a:r>
              <a:rPr lang="en-US" sz="2400" dirty="0" err="1">
                <a:latin typeface="Consolas"/>
              </a:rPr>
              <a:t>ms</a:t>
            </a:r>
            <a:r>
              <a:rPr lang="en-US" sz="2400" dirty="0">
                <a:latin typeface="Consolas"/>
              </a:rPr>
              <a:t>
75%      74.1 </a:t>
            </a:r>
            <a:r>
              <a:rPr lang="en-US" sz="2400" dirty="0" err="1">
                <a:latin typeface="Consolas"/>
              </a:rPr>
              <a:t>ms</a:t>
            </a: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038959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Measurement tool allows for probing hitlist from all VPs with their unicast IPs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Result: RTT data from all anycast sites to the probed IP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000" i="1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8" name="Picture 7" descr="A map of the united states with arrows pointing to different directions&#10;&#10;Description automatically generated">
            <a:extLst>
              <a:ext uri="{FF2B5EF4-FFF2-40B4-BE49-F238E27FC236}">
                <a16:creationId xmlns:a16="http://schemas.microsoft.com/office/drawing/2014/main" id="{8AC0CC0E-B4AD-0E7F-3A46-735F8D36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68" y="3092710"/>
            <a:ext cx="6901535" cy="43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9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Filter on 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-&gt; best-case unicast RTT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I.e., the site that has the lowest RTT towards a target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The highest achievable performance (in terms of latency) for the anycast deployment</a:t>
            </a:r>
            <a:endParaRPr lang="en-US" sz="2000" i="1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9" name="Picture 8" descr="A map of the united states with arrows pointing to different directions&#10;&#10;Description automatically generated">
            <a:extLst>
              <a:ext uri="{FF2B5EF4-FFF2-40B4-BE49-F238E27FC236}">
                <a16:creationId xmlns:a16="http://schemas.microsoft.com/office/drawing/2014/main" id="{5A2B5184-D8CE-A8D4-D9FD-EFCE4A6A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68" y="3092710"/>
            <a:ext cx="6901535" cy="43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6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mean is      39.4 </a:t>
            </a:r>
            <a:r>
              <a:rPr lang="en-US" sz="2400" dirty="0" err="1"/>
              <a:t>ms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7897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mean is      39.4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2400" baseline="-25000" dirty="0"/>
              <a:t> </a:t>
            </a:r>
            <a:r>
              <a:rPr lang="en-US" sz="2400" dirty="0"/>
              <a:t>mean is         65.7 </a:t>
            </a:r>
            <a:r>
              <a:rPr lang="en-US" sz="2400" dirty="0" err="1"/>
              <a:t>ms</a:t>
            </a:r>
            <a:endParaRPr lang="en-US" sz="1400" dirty="0"/>
          </a:p>
          <a:p>
            <a:pPr lvl="1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77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mean is      39.4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2400" baseline="-25000" dirty="0"/>
              <a:t> </a:t>
            </a:r>
            <a:r>
              <a:rPr lang="en-US" sz="2400" dirty="0"/>
              <a:t>mean is         65.7 </a:t>
            </a:r>
            <a:r>
              <a:rPr lang="en-US" sz="2400" dirty="0" err="1"/>
              <a:t>ms</a:t>
            </a:r>
            <a:endParaRPr lang="en-US" sz="1400" dirty="0"/>
          </a:p>
          <a:p>
            <a:pPr marL="342900" indent="-342900"/>
            <a:r>
              <a:rPr lang="en-US" sz="2400" dirty="0"/>
              <a:t>Δ = </a:t>
            </a:r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1000" baseline="-25000" dirty="0"/>
              <a:t> </a:t>
            </a:r>
            <a:r>
              <a:rPr lang="en-US" sz="2400" dirty="0"/>
              <a:t>-</a:t>
            </a:r>
            <a:r>
              <a:rPr lang="en-US" sz="1400" dirty="0"/>
              <a:t> </a:t>
            </a:r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=  </a:t>
            </a:r>
            <a:r>
              <a:rPr lang="en-US" sz="2400" dirty="0">
                <a:solidFill>
                  <a:srgbClr val="FF0000"/>
                </a:solidFill>
              </a:rPr>
              <a:t>26.3 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5969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mean is      39.4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2400" baseline="-25000" dirty="0"/>
              <a:t> </a:t>
            </a:r>
            <a:r>
              <a:rPr lang="en-US" sz="2400" dirty="0"/>
              <a:t>mean is         65.7 </a:t>
            </a:r>
            <a:r>
              <a:rPr lang="en-US" sz="2400" dirty="0" err="1"/>
              <a:t>ms</a:t>
            </a:r>
            <a:endParaRPr lang="en-US" sz="1400" dirty="0"/>
          </a:p>
          <a:p>
            <a:pPr marL="342900" indent="-342900"/>
            <a:r>
              <a:rPr lang="en-US" sz="2400" dirty="0"/>
              <a:t>Δ = </a:t>
            </a:r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1000" baseline="-25000" dirty="0"/>
              <a:t> </a:t>
            </a:r>
            <a:r>
              <a:rPr lang="en-US" sz="2400" dirty="0"/>
              <a:t>-</a:t>
            </a:r>
            <a:r>
              <a:rPr lang="en-US" sz="1400" dirty="0"/>
              <a:t> </a:t>
            </a:r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=  </a:t>
            </a:r>
            <a:r>
              <a:rPr lang="en-US" sz="2400" dirty="0">
                <a:solidFill>
                  <a:srgbClr val="FF0000"/>
                </a:solidFill>
              </a:rPr>
              <a:t>26.3 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Substantial latency inflation due to sub-optimal anycast routing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Large gain in performance (</a:t>
            </a:r>
            <a:r>
              <a:rPr lang="en-US" sz="2000" dirty="0">
                <a:solidFill>
                  <a:srgbClr val="00B050"/>
                </a:solidFill>
              </a:rPr>
              <a:t>+40%</a:t>
            </a:r>
            <a:r>
              <a:rPr lang="en-US" sz="2000" dirty="0"/>
              <a:t>) possible using </a:t>
            </a:r>
            <a:r>
              <a:rPr lang="en-US" sz="2000" i="1" dirty="0"/>
              <a:t>e.g.,</a:t>
            </a:r>
            <a:r>
              <a:rPr lang="en-US" sz="2000" dirty="0"/>
              <a:t> BGP prepending, selective announcements, …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048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5D68-4EAA-F6D4-D1FC-49FBAA5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anycast?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B65D-96F8-B6FE-A099-FFB6FFB0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65" y="3052497"/>
            <a:ext cx="8288743" cy="249589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EF53A5"/>
              </a:buClr>
              <a:buNone/>
            </a:pPr>
            <a:r>
              <a:rPr lang="en-US" sz="2800" dirty="0"/>
              <a:t>Anycast is the geographical distribution of Internet services</a:t>
            </a:r>
          </a:p>
          <a:p>
            <a:pPr lvl="1" indent="-342900">
              <a:buClr>
                <a:srgbClr val="EF53A5"/>
              </a:buClr>
              <a:buFont typeface="Arial" charset="2"/>
              <a:buChar char="•"/>
            </a:pPr>
            <a:r>
              <a:rPr lang="en-US" sz="2000" dirty="0"/>
              <a:t>Achieved by announcing a single IP address at multiple locations</a:t>
            </a:r>
          </a:p>
          <a:p>
            <a:pPr lvl="1" indent="-342900">
              <a:buClr>
                <a:srgbClr val="EF53A5"/>
              </a:buClr>
              <a:buFont typeface="Arial" charset="2"/>
              <a:buChar char="•"/>
            </a:pPr>
            <a:r>
              <a:rPr lang="en-US" sz="2000" dirty="0"/>
              <a:t>Widely used as it provides resilience, low-latency, and load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67730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87F9-B0E0-E72D-B85B-1E5800EE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vs. best-case unicast RTT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DF7F-A1B9-8E58-7A2F-B921D61F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mean is      39.4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2400" baseline="-25000" dirty="0"/>
              <a:t> </a:t>
            </a:r>
            <a:r>
              <a:rPr lang="en-US" sz="2400" dirty="0"/>
              <a:t>mean is         65.7 </a:t>
            </a:r>
            <a:r>
              <a:rPr lang="en-US" sz="2400" dirty="0" err="1"/>
              <a:t>ms</a:t>
            </a:r>
            <a:endParaRPr lang="en-US" sz="1400" dirty="0"/>
          </a:p>
          <a:p>
            <a:pPr marL="342900" indent="-342900"/>
            <a:r>
              <a:rPr lang="en-US" sz="2400" dirty="0"/>
              <a:t>Δ = </a:t>
            </a:r>
            <a:r>
              <a:rPr lang="en-US" sz="2400" dirty="0" err="1"/>
              <a:t>RTT</a:t>
            </a:r>
            <a:r>
              <a:rPr lang="en-US" sz="2400" baseline="-25000" dirty="0" err="1"/>
              <a:t>anycast</a:t>
            </a:r>
            <a:r>
              <a:rPr lang="en-US" sz="1000" baseline="-25000" dirty="0"/>
              <a:t> </a:t>
            </a:r>
            <a:r>
              <a:rPr lang="en-US" sz="2400" dirty="0"/>
              <a:t>-</a:t>
            </a:r>
            <a:r>
              <a:rPr lang="en-US" sz="1400" dirty="0"/>
              <a:t> </a:t>
            </a:r>
            <a:r>
              <a:rPr lang="en-US" sz="2400" dirty="0"/>
              <a:t>min(</a:t>
            </a:r>
            <a:r>
              <a:rPr lang="en-US" sz="2400" dirty="0" err="1"/>
              <a:t>RTT</a:t>
            </a:r>
            <a:r>
              <a:rPr lang="en-US" sz="2400" baseline="-25000" dirty="0" err="1"/>
              <a:t>unicast</a:t>
            </a:r>
            <a:r>
              <a:rPr lang="en-US" sz="2400" dirty="0"/>
              <a:t>) =  </a:t>
            </a:r>
            <a:r>
              <a:rPr lang="en-US" sz="2400" dirty="0">
                <a:solidFill>
                  <a:srgbClr val="FF0000"/>
                </a:solidFill>
              </a:rPr>
              <a:t>26.3 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Substantial latency inflation due to sub-optimal anycast routing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000" dirty="0"/>
              <a:t>Large gain in performance (</a:t>
            </a:r>
            <a:r>
              <a:rPr lang="en-US" sz="2000" dirty="0">
                <a:solidFill>
                  <a:srgbClr val="00B050"/>
                </a:solidFill>
              </a:rPr>
              <a:t>+40%</a:t>
            </a:r>
            <a:r>
              <a:rPr lang="en-US" sz="2000" dirty="0"/>
              <a:t>) possible using </a:t>
            </a:r>
            <a:r>
              <a:rPr lang="en-US" sz="2000" i="1" dirty="0"/>
              <a:t>e.g.,</a:t>
            </a:r>
            <a:r>
              <a:rPr lang="en-US" sz="2000" dirty="0"/>
              <a:t> BGP prepending, selective announcements, …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sz="1800" dirty="0"/>
          </a:p>
          <a:p>
            <a:r>
              <a:rPr lang="en-US" sz="2400" dirty="0"/>
              <a:t>Future work: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Automated detection and solving of sub-optimal anycast routing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B2E-DC57-14D5-1D0B-91BF8DE3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2424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36C9-C086-5B81-2582-10EB400C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Measurement tool</a:t>
            </a:r>
            <a:br>
              <a:rPr lang="en-US" dirty="0"/>
            </a:br>
            <a:r>
              <a:rPr lang="en-US" dirty="0"/>
              <a:t>Further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149A-D5A6-9BA7-319A-9988AAF9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Identifying load distribution (as done in the </a:t>
            </a:r>
            <a:r>
              <a:rPr lang="en-US" sz="2800" dirty="0" err="1"/>
              <a:t>Verfploeter</a:t>
            </a:r>
            <a:r>
              <a:rPr lang="en-US" sz="2800" dirty="0"/>
              <a:t> paper)</a:t>
            </a:r>
          </a:p>
          <a:p>
            <a:r>
              <a:rPr lang="en-US" sz="2800" dirty="0"/>
              <a:t>Simultaneous probing with multiple prefixes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/>
              <a:t>Side-to-side comparison of catchment mapping for two different prefixes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000" dirty="0"/>
              <a:t>e.g.,  assessing effectiveness of changed BGP announcements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000" dirty="0"/>
              <a:t>e.g., what if site </a:t>
            </a:r>
            <a:r>
              <a:rPr lang="en-US" sz="2000" i="1" dirty="0"/>
              <a:t>X</a:t>
            </a:r>
            <a:r>
              <a:rPr lang="en-US" sz="2000" dirty="0"/>
              <a:t> were unavailable, where would its traffic go?</a:t>
            </a:r>
          </a:p>
          <a:p>
            <a:r>
              <a:rPr lang="en-US" sz="2800" dirty="0"/>
              <a:t>IPv6, TCP, UDP/DNS and CHAOS probing</a:t>
            </a:r>
          </a:p>
          <a:p>
            <a:r>
              <a:rPr lang="en-US" sz="2800" dirty="0"/>
              <a:t>Detect network regions experiencing 'site flipping' due to Load-Balancers</a:t>
            </a:r>
          </a:p>
          <a:p>
            <a:r>
              <a:rPr lang="en-US" sz="2800" dirty="0"/>
              <a:t>And much more...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330E-3C0C-CD9C-6B14-852DD0F4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84655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674D-0D6F-7136-8726-2432D531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A0F1-F389-3242-7F08-D7DE1AFB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E8398-B283-D9E0-55C5-FE4939F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3BCDDD-63C3-7C54-ACC5-EAF9DECF6F3E}"/>
              </a:ext>
            </a:extLst>
          </p:cNvPr>
          <p:cNvSpPr/>
          <p:nvPr/>
        </p:nvSpPr>
        <p:spPr>
          <a:xfrm>
            <a:off x="612649" y="1293779"/>
            <a:ext cx="3069021" cy="446744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3BB2A31-ADFE-C2FC-7250-C3370E7C7E0B}"/>
              </a:ext>
            </a:extLst>
          </p:cNvPr>
          <p:cNvSpPr/>
          <p:nvPr/>
        </p:nvSpPr>
        <p:spPr>
          <a:xfrm>
            <a:off x="1057619" y="4791374"/>
            <a:ext cx="2179078" cy="679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2FBCB-E282-CBF1-D8F9-DC5557A61A75}"/>
              </a:ext>
            </a:extLst>
          </p:cNvPr>
          <p:cNvSpPr txBox="1"/>
          <p:nvPr/>
        </p:nvSpPr>
        <p:spPr>
          <a:xfrm>
            <a:off x="612648" y="1391276"/>
            <a:ext cx="306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Census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D9E194-FAA6-E66C-AF40-E4AEDAE9B726}"/>
              </a:ext>
            </a:extLst>
          </p:cNvPr>
          <p:cNvSpPr/>
          <p:nvPr/>
        </p:nvSpPr>
        <p:spPr>
          <a:xfrm>
            <a:off x="1057619" y="3661415"/>
            <a:ext cx="2179078" cy="679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4B4B29-3677-B12D-CCA8-CD7F7CA48B87}"/>
              </a:ext>
            </a:extLst>
          </p:cNvPr>
          <p:cNvSpPr/>
          <p:nvPr/>
        </p:nvSpPr>
        <p:spPr>
          <a:xfrm>
            <a:off x="1057619" y="2569680"/>
            <a:ext cx="2179078" cy="6793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D9842AE-DF27-91D8-963B-1E17AC672420}"/>
              </a:ext>
            </a:extLst>
          </p:cNvPr>
          <p:cNvSpPr/>
          <p:nvPr/>
        </p:nvSpPr>
        <p:spPr>
          <a:xfrm>
            <a:off x="3819974" y="3145889"/>
            <a:ext cx="1345324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16D6E36-661E-2AB5-FFA1-0A248B9DFDA1}"/>
              </a:ext>
            </a:extLst>
          </p:cNvPr>
          <p:cNvSpPr/>
          <p:nvPr/>
        </p:nvSpPr>
        <p:spPr>
          <a:xfrm>
            <a:off x="9443560" y="2569680"/>
            <a:ext cx="2382224" cy="1771098"/>
          </a:xfrm>
          <a:prstGeom prst="roundRect">
            <a:avLst/>
          </a:prstGeom>
          <a:noFill/>
          <a:ln w="76200">
            <a:solidFill>
              <a:srgbClr val="EF53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9AE7607-867E-B54B-28E8-7F91CA917BE8}"/>
              </a:ext>
            </a:extLst>
          </p:cNvPr>
          <p:cNvSpPr/>
          <p:nvPr/>
        </p:nvSpPr>
        <p:spPr>
          <a:xfrm>
            <a:off x="8416557" y="3145889"/>
            <a:ext cx="935245" cy="7632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FF8B86-DAF0-5815-5BE1-7B993BF64545}"/>
              </a:ext>
            </a:extLst>
          </p:cNvPr>
          <p:cNvSpPr/>
          <p:nvPr/>
        </p:nvSpPr>
        <p:spPr>
          <a:xfrm>
            <a:off x="5256417" y="2641952"/>
            <a:ext cx="3069021" cy="177109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A4786-37F5-C993-337B-E207D80CED8A}"/>
              </a:ext>
            </a:extLst>
          </p:cNvPr>
          <p:cNvSpPr txBox="1"/>
          <p:nvPr/>
        </p:nvSpPr>
        <p:spPr>
          <a:xfrm>
            <a:off x="5205534" y="2835003"/>
            <a:ext cx="3069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Anycast</a:t>
            </a:r>
          </a:p>
          <a:p>
            <a:pPr algn="ctr"/>
            <a:r>
              <a:rPr lang="en-US" sz="2800" b="1" dirty="0"/>
              <a:t>Measurement</a:t>
            </a:r>
          </a:p>
          <a:p>
            <a:pPr algn="ctr"/>
            <a:r>
              <a:rPr lang="en-US" sz="2800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919015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D63F-6140-9C4A-C1BA-A8FBB0EF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3D59-FF20-62F2-01CA-DEA7875D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  <a:buFont typeface="Courier New" charset="2"/>
              <a:buChar char="o"/>
            </a:pPr>
            <a:r>
              <a:rPr lang="en-US" sz="2800" dirty="0"/>
              <a:t>A daily census of anycast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400" dirty="0"/>
              <a:t>Using two methodologies</a:t>
            </a:r>
          </a:p>
          <a:p>
            <a:pPr lvl="2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Anycast-based approach</a:t>
            </a:r>
          </a:p>
          <a:p>
            <a:pPr lvl="2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Latency-based approach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400" dirty="0"/>
              <a:t>Publicly available</a:t>
            </a:r>
          </a:p>
          <a:p>
            <a:pPr>
              <a:buClr>
                <a:srgbClr val="EF53A5"/>
              </a:buClr>
              <a:buFont typeface="Courier New" charset="2"/>
              <a:buChar char="o"/>
            </a:pPr>
            <a:endParaRPr lang="en-US" sz="2800" dirty="0"/>
          </a:p>
          <a:p>
            <a:pPr>
              <a:buClr>
                <a:srgbClr val="EF53A5"/>
              </a:buClr>
              <a:buFont typeface="Courier New" charset="2"/>
              <a:buChar char="o"/>
            </a:pPr>
            <a:r>
              <a:rPr lang="en-US" sz="2800" dirty="0"/>
              <a:t>Developed measurement tool</a:t>
            </a:r>
            <a:endParaRPr lang="en-US" sz="2600" dirty="0"/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400" dirty="0"/>
              <a:t>Public release soon</a:t>
            </a:r>
          </a:p>
        </p:txBody>
      </p:sp>
      <p:pic>
        <p:nvPicPr>
          <p:cNvPr id="9" name="Picture 8" descr="A qr code with a lion head&#10;&#10;Description automatically generated">
            <a:extLst>
              <a:ext uri="{FF2B5EF4-FFF2-40B4-BE49-F238E27FC236}">
                <a16:creationId xmlns:a16="http://schemas.microsoft.com/office/drawing/2014/main" id="{A85953D9-E05B-65A2-D5D3-C2A3E9E61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88" y="1071809"/>
            <a:ext cx="4619776" cy="4593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66B70-3B2A-18A9-2D56-7A9B05151D57}"/>
              </a:ext>
            </a:extLst>
          </p:cNvPr>
          <p:cNvSpPr txBox="1"/>
          <p:nvPr/>
        </p:nvSpPr>
        <p:spPr>
          <a:xfrm>
            <a:off x="6118118" y="5341167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Public census repo</a:t>
            </a:r>
          </a:p>
          <a:p>
            <a:pPr algn="ctr"/>
            <a:r>
              <a:rPr lang="en-US" i="1" dirty="0" err="1"/>
              <a:t>github.com</a:t>
            </a:r>
            <a:r>
              <a:rPr lang="en-US" i="1" dirty="0"/>
              <a:t>/anycast-census/anycast-census</a:t>
            </a:r>
          </a:p>
        </p:txBody>
      </p:sp>
    </p:spTree>
    <p:extLst>
      <p:ext uri="{BB962C8B-B14F-4D97-AF65-F5344CB8AC3E}">
        <p14:creationId xmlns:p14="http://schemas.microsoft.com/office/powerpoint/2010/main" val="23252130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3195-1D46-F0D4-2B17-AE84CDDB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E344-0A5A-444F-7FF6-C146862F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EF53A5"/>
              </a:buClr>
            </a:pPr>
            <a:r>
              <a:rPr lang="en-US" sz="2400" dirty="0"/>
              <a:t>Refining/improving pipeline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E.g., canary outage detection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Web-interface/API for live measurements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User-friendly dashboard to visualize data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Signal-based measurement</a:t>
            </a:r>
          </a:p>
          <a:p>
            <a:pPr marL="0" indent="0">
              <a:buClr>
                <a:srgbClr val="EF53A5"/>
              </a:buClr>
              <a:buNone/>
            </a:pPr>
            <a:r>
              <a:rPr lang="en-US" sz="2400" dirty="0"/>
              <a:t>   of short-lived anycast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Anti-DDoS </a:t>
            </a:r>
            <a:r>
              <a:rPr lang="en-US" sz="2000" dirty="0" err="1"/>
              <a:t>ASes</a:t>
            </a:r>
            <a:r>
              <a:rPr lang="en-US" sz="2000" dirty="0"/>
              <a:t> announcements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BGP route collector</a:t>
            </a: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dirty="0"/>
              <a:t>Longitudinal analysis of anycast</a:t>
            </a:r>
          </a:p>
        </p:txBody>
      </p:sp>
      <p:pic>
        <p:nvPicPr>
          <p:cNvPr id="10" name="Picture 9" descr="A qr code with a lion head&#10;&#10;Description automatically generated">
            <a:extLst>
              <a:ext uri="{FF2B5EF4-FFF2-40B4-BE49-F238E27FC236}">
                <a16:creationId xmlns:a16="http://schemas.microsoft.com/office/drawing/2014/main" id="{01203CC8-7710-BDF2-83DC-0A7E9548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88" y="1071809"/>
            <a:ext cx="4619776" cy="4593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12198A-9240-FAC5-18B0-605F1980544F}"/>
              </a:ext>
            </a:extLst>
          </p:cNvPr>
          <p:cNvSpPr txBox="1"/>
          <p:nvPr/>
        </p:nvSpPr>
        <p:spPr>
          <a:xfrm>
            <a:off x="6118118" y="5341167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Public census repo</a:t>
            </a:r>
          </a:p>
          <a:p>
            <a:pPr algn="ctr"/>
            <a:r>
              <a:rPr lang="en-US" i="1" dirty="0" err="1"/>
              <a:t>github.com</a:t>
            </a:r>
            <a:r>
              <a:rPr lang="en-US" i="1" dirty="0"/>
              <a:t>/anycast-census/anycast-census</a:t>
            </a:r>
          </a:p>
        </p:txBody>
      </p:sp>
    </p:spTree>
    <p:extLst>
      <p:ext uri="{BB962C8B-B14F-4D97-AF65-F5344CB8AC3E}">
        <p14:creationId xmlns:p14="http://schemas.microsoft.com/office/powerpoint/2010/main" val="3175895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6B02D-41E2-D263-1684-BD522F32D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B787-065F-3C94-E7D4-E1D85B03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Call for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0461-B093-7B20-92CB-66D2CCD9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Please let us know if your prefix is covered</a:t>
            </a: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We need ground truth validation.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We are looking to </a:t>
            </a:r>
            <a:r>
              <a:rPr lang="en-US" sz="2400" b="1" dirty="0">
                <a:latin typeface="Arial"/>
                <a:cs typeface="Arial"/>
              </a:rPr>
              <a:t>collaborate</a:t>
            </a:r>
            <a:endParaRPr lang="en-US" sz="2400" b="1" dirty="0"/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Expand testbed infrastructure (unicast &amp; anycast)</a:t>
            </a:r>
          </a:p>
          <a:p>
            <a:pPr lvl="3">
              <a:buClr>
                <a:srgbClr val="EF53A5"/>
              </a:buClr>
              <a:buFont typeface="Wingdings" charset="2"/>
              <a:buChar char="§"/>
            </a:pPr>
            <a:r>
              <a:rPr lang="en-US" sz="1800" dirty="0"/>
              <a:t>New providers/</a:t>
            </a:r>
            <a:r>
              <a:rPr lang="en-US" sz="1800" dirty="0" err="1"/>
              <a:t>upstreams</a:t>
            </a:r>
            <a:endParaRPr lang="en-US" sz="1800" dirty="0"/>
          </a:p>
          <a:p>
            <a:pPr lvl="3">
              <a:buClr>
                <a:srgbClr val="EF53A5"/>
              </a:buClr>
              <a:buFont typeface="Wingdings" charset="2"/>
              <a:buChar char="§"/>
            </a:pPr>
            <a:r>
              <a:rPr lang="en-US" sz="1800" dirty="0"/>
              <a:t>More geographical coverage</a:t>
            </a:r>
          </a:p>
          <a:p>
            <a:pPr lvl="3">
              <a:buClr>
                <a:srgbClr val="EF53A5"/>
              </a:buClr>
              <a:buFont typeface="Wingdings" panose="020B0604020202020204" pitchFamily="34" charset="0"/>
              <a:buChar char="§"/>
            </a:pPr>
            <a:r>
              <a:rPr lang="en-US" sz="1800" dirty="0"/>
              <a:t>Interested in economically developing regions</a:t>
            </a:r>
          </a:p>
          <a:p>
            <a:pPr lvl="1">
              <a:buClr>
                <a:srgbClr val="EF53A5"/>
              </a:buClr>
              <a:buFont typeface="Courier New" panose="020B0604020202020204" pitchFamily="34" charset="0"/>
              <a:buChar char="o"/>
            </a:pPr>
            <a:r>
              <a:rPr lang="en-US" sz="2000" dirty="0"/>
              <a:t>Measurement tooling</a:t>
            </a:r>
          </a:p>
          <a:p>
            <a:pPr lvl="2">
              <a:buClr>
                <a:srgbClr val="EF53A5"/>
              </a:buClr>
              <a:buFont typeface="Wingdings" panose="020B0604020202020204" pitchFamily="34" charset="0"/>
              <a:buChar char="§"/>
            </a:pPr>
            <a:r>
              <a:rPr lang="en-US" sz="2000" dirty="0"/>
              <a:t>Feel free to contact us</a:t>
            </a:r>
          </a:p>
          <a:p>
            <a:pPr>
              <a:buClr>
                <a:srgbClr val="EF53A5"/>
              </a:buClr>
            </a:pPr>
            <a:r>
              <a:rPr lang="en-US" sz="2400" b="1" dirty="0"/>
              <a:t>Contact</a:t>
            </a:r>
            <a:r>
              <a:rPr lang="en-US" dirty="0"/>
              <a:t>: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400" dirty="0"/>
              <a:t>remi.hendriks@utwente.nl</a:t>
            </a:r>
          </a:p>
        </p:txBody>
      </p:sp>
      <p:pic>
        <p:nvPicPr>
          <p:cNvPr id="7" name="Picture 6" descr="A qr code with a lion head&#10;&#10;Description automatically generated">
            <a:extLst>
              <a:ext uri="{FF2B5EF4-FFF2-40B4-BE49-F238E27FC236}">
                <a16:creationId xmlns:a16="http://schemas.microsoft.com/office/drawing/2014/main" id="{72A854ED-CE8B-9F5F-8C38-538101B3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88" y="1071809"/>
            <a:ext cx="4619776" cy="4593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1F0F6-8937-5A6B-D729-98A8747B7E2D}"/>
              </a:ext>
            </a:extLst>
          </p:cNvPr>
          <p:cNvSpPr txBox="1"/>
          <p:nvPr/>
        </p:nvSpPr>
        <p:spPr>
          <a:xfrm>
            <a:off x="6118118" y="5341167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Public census repo</a:t>
            </a:r>
          </a:p>
          <a:p>
            <a:pPr algn="ctr"/>
            <a:r>
              <a:rPr lang="en-US" i="1" dirty="0" err="1"/>
              <a:t>github.com</a:t>
            </a:r>
            <a:r>
              <a:rPr lang="en-US" i="1" dirty="0"/>
              <a:t>/anycast-census/anycast-census</a:t>
            </a:r>
          </a:p>
        </p:txBody>
      </p:sp>
    </p:spTree>
    <p:extLst>
      <p:ext uri="{BB962C8B-B14F-4D97-AF65-F5344CB8AC3E}">
        <p14:creationId xmlns:p14="http://schemas.microsoft.com/office/powerpoint/2010/main" val="1523948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614-D02F-E694-0E69-17D7DF2D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2907285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642D-E555-6A8B-8ADA-A44F2E15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(example)</a:t>
            </a:r>
            <a:endParaRPr lang="en-US" b="0" dirty="0"/>
          </a:p>
          <a:p>
            <a:endParaRPr lang="en-US" dirty="0"/>
          </a:p>
        </p:txBody>
      </p:sp>
      <p:pic>
        <p:nvPicPr>
          <p:cNvPr id="7" name="Content Placeholder 6" descr="A map of the world with blue dots&#10;&#10;Description automatically generated">
            <a:extLst>
              <a:ext uri="{FF2B5EF4-FFF2-40B4-BE49-F238E27FC236}">
                <a16:creationId xmlns:a16="http://schemas.microsoft.com/office/drawing/2014/main" id="{E58405EF-08F3-DEE1-720C-F51C08A2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2995" y="2250688"/>
            <a:ext cx="6096000" cy="334767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A3CC-F950-DC7D-3FDC-140A3874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AC31B-BD70-4A1C-CFE8-C8C20D0EBD12}"/>
              </a:ext>
            </a:extLst>
          </p:cNvPr>
          <p:cNvSpPr txBox="1"/>
          <p:nvPr/>
        </p:nvSpPr>
        <p:spPr>
          <a:xfrm>
            <a:off x="5636963" y="5370723"/>
            <a:ext cx="6091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Our anycast deployment (32 locations)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0B6915-9868-2A26-DFAB-0F1263133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07326"/>
              </p:ext>
            </p:extLst>
          </p:nvPr>
        </p:nvGraphicFramePr>
        <p:xfrm>
          <a:off x="615248" y="1815734"/>
          <a:ext cx="434355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51">
                  <a:extLst>
                    <a:ext uri="{9D8B030D-6E8A-4147-A177-3AD203B41FA5}">
                      <a16:colId xmlns:a16="http://schemas.microsoft.com/office/drawing/2014/main" val="2823104897"/>
                    </a:ext>
                  </a:extLst>
                </a:gridCol>
                <a:gridCol w="1447851">
                  <a:extLst>
                    <a:ext uri="{9D8B030D-6E8A-4147-A177-3AD203B41FA5}">
                      <a16:colId xmlns:a16="http://schemas.microsoft.com/office/drawing/2014/main" val="4160975588"/>
                    </a:ext>
                  </a:extLst>
                </a:gridCol>
                <a:gridCol w="1447851">
                  <a:extLst>
                    <a:ext uri="{9D8B030D-6E8A-4147-A177-3AD203B41FA5}">
                      <a16:colId xmlns:a16="http://schemas.microsoft.com/office/drawing/2014/main" val="4077107446"/>
                    </a:ext>
                  </a:extLst>
                </a:gridCol>
              </a:tblGrid>
              <a:tr h="635622">
                <a:tc>
                  <a:txBody>
                    <a:bodyPr/>
                    <a:lstStyle/>
                    <a:p>
                      <a:r>
                        <a:rPr lang="en-US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RTT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(in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Catchment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64469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de-</a:t>
                      </a:r>
                      <a:r>
                        <a:rPr lang="en-US" dirty="0" err="1"/>
                        <a:t>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Neue Haas Grotesk Text Pro"/>
                        </a:rPr>
                        <a:t>385,264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4076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 err="1"/>
                        <a:t>kr-icn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379,341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32229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ewr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026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in-</a:t>
                      </a:r>
                      <a:r>
                        <a:rPr lang="en-US" dirty="0" err="1"/>
                        <a:t>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28360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 err="1"/>
                        <a:t>jp-nrt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85183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194,599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50774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761428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us-lax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146,907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63518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br-sao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146,285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39442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gb-lhr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140,632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6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642D-E555-6A8B-8ADA-A44F2E15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(example)</a:t>
            </a:r>
            <a:endParaRPr lang="en-US" b="0" dirty="0"/>
          </a:p>
          <a:p>
            <a:endParaRPr lang="en-US" dirty="0"/>
          </a:p>
        </p:txBody>
      </p:sp>
      <p:pic>
        <p:nvPicPr>
          <p:cNvPr id="7" name="Content Placeholder 6" descr="A map of the world with blue dots&#10;&#10;Description automatically generated">
            <a:extLst>
              <a:ext uri="{FF2B5EF4-FFF2-40B4-BE49-F238E27FC236}">
                <a16:creationId xmlns:a16="http://schemas.microsoft.com/office/drawing/2014/main" id="{E58405EF-08F3-DEE1-720C-F51C08A2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2995" y="2250688"/>
            <a:ext cx="6096000" cy="334767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A3CC-F950-DC7D-3FDC-140A3874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AC31B-BD70-4A1C-CFE8-C8C20D0EBD12}"/>
              </a:ext>
            </a:extLst>
          </p:cNvPr>
          <p:cNvSpPr txBox="1"/>
          <p:nvPr/>
        </p:nvSpPr>
        <p:spPr>
          <a:xfrm>
            <a:off x="5636963" y="5370723"/>
            <a:ext cx="6091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Our anycast deployment (32 locations)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0B6915-9868-2A26-DFAB-0F12631337AD}"/>
              </a:ext>
            </a:extLst>
          </p:cNvPr>
          <p:cNvGraphicFramePr>
            <a:graphicFrameLocks noGrp="1"/>
          </p:cNvGraphicFramePr>
          <p:nvPr/>
        </p:nvGraphicFramePr>
        <p:xfrm>
          <a:off x="615248" y="1815734"/>
          <a:ext cx="434355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51">
                  <a:extLst>
                    <a:ext uri="{9D8B030D-6E8A-4147-A177-3AD203B41FA5}">
                      <a16:colId xmlns:a16="http://schemas.microsoft.com/office/drawing/2014/main" val="2823104897"/>
                    </a:ext>
                  </a:extLst>
                </a:gridCol>
                <a:gridCol w="1447851">
                  <a:extLst>
                    <a:ext uri="{9D8B030D-6E8A-4147-A177-3AD203B41FA5}">
                      <a16:colId xmlns:a16="http://schemas.microsoft.com/office/drawing/2014/main" val="4160975588"/>
                    </a:ext>
                  </a:extLst>
                </a:gridCol>
                <a:gridCol w="1447851">
                  <a:extLst>
                    <a:ext uri="{9D8B030D-6E8A-4147-A177-3AD203B41FA5}">
                      <a16:colId xmlns:a16="http://schemas.microsoft.com/office/drawing/2014/main" val="4077107446"/>
                    </a:ext>
                  </a:extLst>
                </a:gridCol>
              </a:tblGrid>
              <a:tr h="635622">
                <a:tc>
                  <a:txBody>
                    <a:bodyPr/>
                    <a:lstStyle/>
                    <a:p>
                      <a:r>
                        <a:rPr lang="en-US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RTT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(in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Catchment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64469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de-</a:t>
                      </a:r>
                      <a:r>
                        <a:rPr lang="en-US" dirty="0" err="1"/>
                        <a:t>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Neue Haas Grotesk Text Pro"/>
                        </a:rPr>
                        <a:t>385,264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4076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 err="1"/>
                        <a:t>kr-icn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379,341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32229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ewr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268,475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026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in-</a:t>
                      </a:r>
                      <a:r>
                        <a:rPr lang="en-US" dirty="0" err="1"/>
                        <a:t>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264,222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28360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 err="1"/>
                        <a:t>jp-nrt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85183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194,599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50774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r>
                        <a:rPr lang="en-US" dirty="0"/>
                        <a:t>us-</a:t>
                      </a:r>
                      <a:r>
                        <a:rPr lang="en-US" dirty="0" err="1"/>
                        <a:t>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761428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us-lax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146,907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63518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br-sao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146,285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739442"/>
                  </a:ext>
                </a:extLst>
              </a:tr>
              <a:tr h="364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gb-lhr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140,632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6493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93F7DF-6957-27B1-926C-C81D141292A2}"/>
              </a:ext>
            </a:extLst>
          </p:cNvPr>
          <p:cNvSpPr/>
          <p:nvPr/>
        </p:nvSpPr>
        <p:spPr>
          <a:xfrm>
            <a:off x="614326" y="2457302"/>
            <a:ext cx="4382976" cy="378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1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24D-D972-F53A-A86C-4F89388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Catchment analysis</a:t>
            </a:r>
            <a:br>
              <a:rPr lang="en-US" dirty="0"/>
            </a:br>
            <a:r>
              <a:rPr lang="en-US" dirty="0"/>
              <a:t>Anycast RTT data (example)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3DB9-ACAC-D65E-98EF-AD53C587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Zooming in on de-</a:t>
            </a:r>
            <a:r>
              <a:rPr lang="en-US" dirty="0" err="1"/>
              <a:t>fra</a:t>
            </a:r>
            <a:endParaRPr lang="en-US" dirty="0"/>
          </a:p>
          <a:p>
            <a:endParaRPr lang="en-US" dirty="0"/>
          </a:p>
          <a:p>
            <a:r>
              <a:rPr lang="en-US" dirty="0"/>
              <a:t>Mapping target locations using </a:t>
            </a:r>
            <a:r>
              <a:rPr lang="en-US" i="1" dirty="0"/>
              <a:t>ip2location</a:t>
            </a:r>
          </a:p>
          <a:p>
            <a:endParaRPr lang="en-US" dirty="0"/>
          </a:p>
          <a:p>
            <a:r>
              <a:rPr lang="en-US" dirty="0"/>
              <a:t>Large number of Chinese prefixes (99k)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Most from a few </a:t>
            </a:r>
            <a:r>
              <a:rPr lang="en-US" dirty="0" err="1"/>
              <a:t>ASes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2B13F-93FC-AA7F-FF44-620DE23C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1D23EA7-486F-FBBF-8B30-78753AAA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66" y="2329015"/>
            <a:ext cx="5330976" cy="33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7CFA-94C9-A7F8-397A-3A32D31E8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06EBE4-4962-2E75-66BB-1BDC9DFD8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8" y="0"/>
            <a:ext cx="10197551" cy="6897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FBFAC-7269-5DF8-AF42-4ED91833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anycast?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60A5A-3531-D251-A8F1-4C5B14F7F563}"/>
              </a:ext>
            </a:extLst>
          </p:cNvPr>
          <p:cNvSpPr txBox="1"/>
          <p:nvPr/>
        </p:nvSpPr>
        <p:spPr>
          <a:xfrm>
            <a:off x="612648" y="5986194"/>
            <a:ext cx="1043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Cloudflare’s global network</a:t>
            </a:r>
          </a:p>
          <a:p>
            <a:pPr algn="ctr"/>
            <a:r>
              <a:rPr lang="en-US" i="1" dirty="0"/>
              <a:t>https://</a:t>
            </a:r>
            <a:r>
              <a:rPr lang="en-US" i="1" dirty="0" err="1"/>
              <a:t>www.cloudflare.com</a:t>
            </a:r>
            <a:r>
              <a:rPr lang="en-US" i="1" dirty="0"/>
              <a:t>/</a:t>
            </a:r>
            <a:r>
              <a:rPr lang="en-US" i="1" dirty="0" err="1"/>
              <a:t>en-gb</a:t>
            </a:r>
            <a:r>
              <a:rPr lang="en-US" i="1" dirty="0"/>
              <a:t>/network/</a:t>
            </a:r>
          </a:p>
        </p:txBody>
      </p:sp>
    </p:spTree>
    <p:extLst>
      <p:ext uri="{BB962C8B-B14F-4D97-AF65-F5344CB8AC3E}">
        <p14:creationId xmlns:p14="http://schemas.microsoft.com/office/powerpoint/2010/main" val="474944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9AA5-4FC1-E9B8-8F57-6F0434D77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439D-7E42-BFAC-5D5B-19767B28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Anycast</a:t>
            </a:r>
            <a:br>
              <a:rPr lang="en-US" dirty="0"/>
            </a:br>
            <a:r>
              <a:rPr lang="en-US" dirty="0"/>
              <a:t>measurement tool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5B1189AB-878D-F3DD-9FF3-7969D2DAB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7" y="2056361"/>
            <a:ext cx="10653579" cy="130378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27176-E7D2-2568-2445-09F023AB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CC831-79FC-C216-0113-9A4F1242BC02}"/>
              </a:ext>
            </a:extLst>
          </p:cNvPr>
          <p:cNvSpPr txBox="1"/>
          <p:nvPr/>
        </p:nvSpPr>
        <p:spPr>
          <a:xfrm>
            <a:off x="5049397" y="2057158"/>
            <a:ext cx="1098023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D62AB-6D0B-E101-8BF3-464EDA123001}"/>
              </a:ext>
            </a:extLst>
          </p:cNvPr>
          <p:cNvSpPr txBox="1"/>
          <p:nvPr/>
        </p:nvSpPr>
        <p:spPr>
          <a:xfrm>
            <a:off x="3415492" y="2232239"/>
            <a:ext cx="1135421" cy="24622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D4F0F-72DE-C30F-2D2F-E6FD60D82765}"/>
              </a:ext>
            </a:extLst>
          </p:cNvPr>
          <p:cNvSpPr/>
          <p:nvPr/>
        </p:nvSpPr>
        <p:spPr>
          <a:xfrm>
            <a:off x="3240795" y="2960783"/>
            <a:ext cx="734457" cy="128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E44B9-9963-FD89-0513-C70670FCBEA3}"/>
              </a:ext>
            </a:extLst>
          </p:cNvPr>
          <p:cNvSpPr/>
          <p:nvPr/>
        </p:nvSpPr>
        <p:spPr>
          <a:xfrm>
            <a:off x="3416641" y="2546811"/>
            <a:ext cx="1192389" cy="165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2CF16-203E-DEE2-739A-5CECF6F55A56}"/>
              </a:ext>
            </a:extLst>
          </p:cNvPr>
          <p:cNvSpPr/>
          <p:nvPr/>
        </p:nvSpPr>
        <p:spPr>
          <a:xfrm>
            <a:off x="5050543" y="2546810"/>
            <a:ext cx="840698" cy="161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6F2F-803A-473F-7697-E7B6A30A9D5A}"/>
              </a:ext>
            </a:extLst>
          </p:cNvPr>
          <p:cNvSpPr txBox="1"/>
          <p:nvPr/>
        </p:nvSpPr>
        <p:spPr>
          <a:xfrm>
            <a:off x="614447" y="3359703"/>
            <a:ext cx="106533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Catchment mapping of 5.7 million addresses in 3 minutes (using a probing rate of 1,000 at each anycast site)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7F52F-D9CE-2889-B434-532F59389A49}"/>
              </a:ext>
            </a:extLst>
          </p:cNvPr>
          <p:cNvSpPr txBox="1"/>
          <p:nvPr/>
        </p:nvSpPr>
        <p:spPr>
          <a:xfrm>
            <a:off x="1130174" y="3867679"/>
            <a:ext cx="95221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Measurement tool allows for mapping the catchment of the IPv4 space in a few minutes with ease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Catchment mapping</a:t>
            </a:r>
            <a:r>
              <a:rPr lang="en-US" dirty="0"/>
              <a:t>: </a:t>
            </a:r>
            <a:r>
              <a:rPr lang="en-US" i="1" dirty="0"/>
              <a:t>the set of anycast targets that route to each anycast site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Speed and 'ease' makes daily (or even hourly) catchment mappings trivial</a:t>
            </a:r>
          </a:p>
        </p:txBody>
      </p:sp>
    </p:spTree>
    <p:extLst>
      <p:ext uri="{BB962C8B-B14F-4D97-AF65-F5344CB8AC3E}">
        <p14:creationId xmlns:p14="http://schemas.microsoft.com/office/powerpoint/2010/main" val="942872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BDB0-C4EA-D51C-FC87-3A55BB86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Verfploeter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BF3A-BD59-C2D3-2C11-293BD577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Methodology to perform catchment mapping</a:t>
            </a:r>
          </a:p>
          <a:p>
            <a:pPr marL="228600" lvl="1" indent="0">
              <a:buNone/>
            </a:pPr>
            <a:r>
              <a:rPr lang="en-US" i="1" dirty="0"/>
              <a:t>i.e., mapping the set of addresses that route to each anycast site</a:t>
            </a:r>
          </a:p>
          <a:p>
            <a:pPr lvl="1" indent="0">
              <a:buNone/>
            </a:pPr>
            <a:endParaRPr lang="en-US" i="1" dirty="0"/>
          </a:p>
          <a:p>
            <a:pPr lvl="1" indent="0">
              <a:buNone/>
            </a:pP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E5A48-D812-EF7E-3327-AB1B2BF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7" name="Picture 6" descr="A diagram of a server&#10;&#10;Description automatically generated">
            <a:extLst>
              <a:ext uri="{FF2B5EF4-FFF2-40B4-BE49-F238E27FC236}">
                <a16:creationId xmlns:a16="http://schemas.microsoft.com/office/drawing/2014/main" id="{75DB5EA0-AA2C-0675-1822-59831FB5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71" y="1856122"/>
            <a:ext cx="4192955" cy="43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7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404BE-F05B-9BDB-110C-20358BC8B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7FDD-020F-EED7-D3DC-CBBE5566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Verfploeter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7DBA-A648-4D75-36D3-0AAE8B9A4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Methodology to perform catchment mapping</a:t>
            </a:r>
          </a:p>
          <a:p>
            <a:pPr marL="228600" lvl="1" indent="0">
              <a:buNone/>
            </a:pPr>
            <a:r>
              <a:rPr lang="en-US" i="1" dirty="0"/>
              <a:t>i.e., mapping the set of addresses that route to each anycast site</a:t>
            </a:r>
          </a:p>
          <a:p>
            <a:pPr lvl="1" indent="0">
              <a:buNone/>
            </a:pPr>
            <a:endParaRPr lang="en-US" i="1" dirty="0"/>
          </a:p>
          <a:p>
            <a:r>
              <a:rPr lang="en-US" dirty="0" err="1"/>
              <a:t>Verfploeter</a:t>
            </a:r>
            <a:r>
              <a:rPr lang="en-US" dirty="0"/>
              <a:t> allows for catchment mapping at Internet scale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Uses responsive hosts on the Internet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Not restricted by deployment of e.g., RIPE Atlas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Allows for pro-active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2DE3-84E6-2BAC-5622-428248DD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7" name="Picture 6" descr="A diagram of a server&#10;&#10;Description automatically generated">
            <a:extLst>
              <a:ext uri="{FF2B5EF4-FFF2-40B4-BE49-F238E27FC236}">
                <a16:creationId xmlns:a16="http://schemas.microsoft.com/office/drawing/2014/main" id="{0AF0FA4F-6C43-FFC1-3C55-D0E41B88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71" y="1856122"/>
            <a:ext cx="4192955" cy="43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9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2BE52-053F-FB53-D779-48C9A516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CD3E-A62F-01D4-D193-04C31EE5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Verfploeter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1475-B5B6-3AAA-CA90-B84DFA91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Methodology to perform catchment mapping</a:t>
            </a:r>
          </a:p>
          <a:p>
            <a:pPr marL="228600" lvl="1" indent="0">
              <a:buNone/>
            </a:pPr>
            <a:r>
              <a:rPr lang="en-US" i="1" dirty="0"/>
              <a:t>i.e., mapping the set of addresses that route to each anycast site</a:t>
            </a:r>
          </a:p>
          <a:p>
            <a:pPr lvl="1" indent="0">
              <a:buNone/>
            </a:pPr>
            <a:endParaRPr lang="en-US" i="1" dirty="0"/>
          </a:p>
          <a:p>
            <a:r>
              <a:rPr lang="en-US" dirty="0" err="1"/>
              <a:t>Verfploeter</a:t>
            </a:r>
            <a:r>
              <a:rPr lang="en-US" dirty="0"/>
              <a:t> allows for catchment mapping at Internet scale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Uses responsive hosts on the Internet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Not restricted by deployment of e.g., RIPE Atlas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Allows for pro-active analysis</a:t>
            </a:r>
          </a:p>
          <a:p>
            <a:r>
              <a:rPr lang="en-US" dirty="0"/>
              <a:t>Catchment mappings help operators 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Assess anycast performance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Plan infrastructure expansions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8A83-8F26-8DFE-92AB-66CD30CC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7" name="Picture 6" descr="A diagram of a server&#10;&#10;Description automatically generated">
            <a:extLst>
              <a:ext uri="{FF2B5EF4-FFF2-40B4-BE49-F238E27FC236}">
                <a16:creationId xmlns:a16="http://schemas.microsoft.com/office/drawing/2014/main" id="{B7F27962-317E-25EC-E96D-9CC388B5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71" y="1856122"/>
            <a:ext cx="4192955" cy="43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2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614-D02F-E694-0E69-17D7DF2D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Appendix slides</a:t>
            </a:r>
            <a:br>
              <a:rPr lang="en-US"/>
            </a:br>
            <a:r>
              <a:rPr lang="en-US"/>
              <a:t>Daily census output snippet</a:t>
            </a:r>
            <a:br>
              <a:rPr lang="en-US"/>
            </a:br>
            <a:r>
              <a:rPr lang="en-US"/>
              <a:t>classification + enumeration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2346D-9419-4982-1F5C-F628E2E63243}"/>
              </a:ext>
            </a:extLst>
          </p:cNvPr>
          <p:cNvSpPr txBox="1"/>
          <p:nvPr/>
        </p:nvSpPr>
        <p:spPr>
          <a:xfrm>
            <a:off x="3048000" y="2562280"/>
            <a:ext cx="62074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  <a:ea typeface="+mn-lt"/>
                <a:cs typeface="+mn-lt"/>
              </a:rPr>
              <a:t>File: YYYY/MM/DD/YYYY-MM-DD_v4.json</a:t>
            </a:r>
            <a:br>
              <a:rPr lang="en-US" i="1">
                <a:ea typeface="+mn-lt"/>
                <a:cs typeface="+mn-lt"/>
              </a:rPr>
            </a:b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{"prefix": "1.0.0.0/24", "characterization": 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 {"MAnycastICMPv4": {"anycast": true, "instances": 26}, 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 "MAnycastTCPv4": {"anycast": true, "instances": 26},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 "MAnycastUDPv4": {"anycast": null, "instances": 0},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 "iGreedyICMPv4": {"anycast": true, "instances": 60},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 "iGreedyTCPv4": {"anycast": true, "instances": 26}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 }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},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...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7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614-D02F-E694-0E69-17D7DF2D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Appendix slides</a:t>
            </a:r>
            <a:br>
              <a:rPr lang="en-US"/>
            </a:br>
            <a:r>
              <a:rPr lang="en-US"/>
              <a:t>Daily census output snippet</a:t>
            </a:r>
            <a:br>
              <a:rPr lang="en-US"/>
            </a:br>
            <a:r>
              <a:rPr lang="en-US"/>
              <a:t>locations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2346D-9419-4982-1F5C-F628E2E63243}"/>
              </a:ext>
            </a:extLst>
          </p:cNvPr>
          <p:cNvSpPr txBox="1"/>
          <p:nvPr/>
        </p:nvSpPr>
        <p:spPr>
          <a:xfrm>
            <a:off x="3172772" y="2290455"/>
            <a:ext cx="620740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  <a:ea typeface="+mn-lt"/>
                <a:cs typeface="+mn-lt"/>
              </a:rPr>
              <a:t>File: YYYY/MM/DD/YYYY-MM-DD_v4_locations.json</a:t>
            </a:r>
          </a:p>
          <a:p>
            <a:r>
              <a:rPr lang="en-US" i="1">
                <a:solidFill>
                  <a:srgbClr val="000000"/>
                </a:solidFill>
                <a:ea typeface="+mn-lt"/>
                <a:cs typeface="+mn-lt"/>
              </a:rPr>
              <a:t> {
    "prefix": "1.0.0.0/24",
    "count": 60,
    "instances": [
      {
        "marker": {
          "city": "Honolulu",
          "code_country": "US",
          "id": "HNL",
          "latitude": 21.3187007904,
          "longitude": -157.9219970703
        }
      },</a:t>
            </a:r>
          </a:p>
          <a:p>
            <a:r>
              <a:rPr lang="en-US" i="1">
                <a:solidFill>
                  <a:srgbClr val="000000"/>
                </a:solidFill>
                <a:ea typeface="+mn-lt"/>
                <a:cs typeface="+mn-lt"/>
              </a:rPr>
              <a:t>...
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59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614-D02F-E694-0E69-17D7DF2D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Appendix slides</a:t>
            </a:r>
            <a:br>
              <a:rPr lang="en-US"/>
            </a:br>
            <a:r>
              <a:rPr lang="en-US"/>
              <a:t>MAnycastR FNs breakdown</a:t>
            </a:r>
          </a:p>
        </p:txBody>
      </p:sp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7F0683F-77D9-271C-98D7-DF0AD415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83" y="1961416"/>
            <a:ext cx="7073412" cy="45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15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614-D02F-E694-0E69-17D7DF2D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Appendix slides</a:t>
            </a:r>
            <a:br>
              <a:rPr lang="en-US"/>
            </a:br>
            <a:r>
              <a:rPr lang="en-US"/>
              <a:t>MAnycastR IPv6 ATs by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7B8B9-4A9C-7665-5762-41615E61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71" y="1682229"/>
            <a:ext cx="6375222" cy="45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53F60-06EA-F9BD-E18B-64B7CDF2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2ED9-840D-25B6-97F7-CF68189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Providing a daily anycast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AC08-F002-4E31-DF0A-B43A8116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976" y="1680898"/>
            <a:ext cx="8946541" cy="4628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indent="-342900">
              <a:buClr>
                <a:srgbClr val="EF53A5"/>
              </a:buClr>
              <a:buFont typeface="Arial" charset="2"/>
              <a:buChar char="•"/>
            </a:pPr>
            <a:r>
              <a:rPr lang="en-US" sz="2400" dirty="0"/>
              <a:t>Funded by </a:t>
            </a:r>
            <a:r>
              <a:rPr lang="en-US" sz="2400" b="1" dirty="0"/>
              <a:t>RIPE NCC Community Project Fund</a:t>
            </a:r>
            <a:r>
              <a:rPr lang="en-US" sz="2400" dirty="0"/>
              <a:t> (50 K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€)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342900">
              <a:buClr>
                <a:srgbClr val="EF53A5"/>
              </a:buClr>
              <a:buFont typeface="Courier New" charset="2"/>
              <a:buChar char="o"/>
            </a:pPr>
            <a:r>
              <a:rPr lang="en-US" sz="2400" dirty="0">
                <a:ea typeface="+mn-lt"/>
                <a:cs typeface="+mn-lt"/>
              </a:rPr>
              <a:t>Deployment, infrastructure, and other research costs</a:t>
            </a:r>
            <a:endParaRPr lang="en-US" sz="2000" dirty="0"/>
          </a:p>
          <a:p>
            <a:pPr>
              <a:buClr>
                <a:srgbClr val="EF53A5"/>
              </a:buClr>
            </a:pP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dirty="0"/>
              <a:t>Establishing a measurement pipeline</a:t>
            </a:r>
          </a:p>
          <a:p>
            <a:pPr>
              <a:buClr>
                <a:srgbClr val="EF53A5"/>
              </a:buClr>
            </a:pPr>
            <a:endParaRPr lang="en-US" sz="2400" dirty="0"/>
          </a:p>
          <a:p>
            <a:pPr>
              <a:buClr>
                <a:srgbClr val="EF53A5"/>
              </a:buClr>
            </a:pPr>
            <a:r>
              <a:rPr lang="en-US" sz="2400" b="1" dirty="0"/>
              <a:t>A reliable daily census of anycast</a:t>
            </a:r>
          </a:p>
          <a:p>
            <a:pPr lvl="1" indent="-342900">
              <a:buClr>
                <a:srgbClr val="EF53A5"/>
              </a:buClr>
              <a:buFont typeface="Courier New" charset="2"/>
              <a:buChar char="o"/>
            </a:pPr>
            <a:r>
              <a:rPr lang="en-US" sz="2000" b="1" dirty="0"/>
              <a:t>Publicly available</a:t>
            </a:r>
            <a:r>
              <a:rPr lang="en-US" sz="2000" dirty="0"/>
              <a:t> for operators and researchers</a:t>
            </a:r>
          </a:p>
          <a:p>
            <a:pPr>
              <a:buClr>
                <a:srgbClr val="EF53A5"/>
              </a:buClr>
            </a:pPr>
            <a:endParaRPr lang="en-US" sz="2400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779906CA-5013-402D-58BE-2A473D8B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372" y="5432052"/>
            <a:ext cx="3549854" cy="6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881B-B4B9-C37C-964A-3806FEEC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Anycast census;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C24D-48C3-8E24-A359-2CD4F5D9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  <a:buFont typeface="Arial"/>
            </a:pPr>
            <a:r>
              <a:rPr lang="en-US" sz="2400" dirty="0">
                <a:latin typeface="Arial"/>
                <a:cs typeface="Arial"/>
              </a:rPr>
              <a:t>Anycast is one of the most effective distribution and </a:t>
            </a:r>
            <a:r>
              <a:rPr lang="en-US" sz="2400" b="1" dirty="0">
                <a:latin typeface="Arial"/>
                <a:cs typeface="Arial"/>
              </a:rPr>
              <a:t>resilience </a:t>
            </a:r>
            <a:r>
              <a:rPr lang="en-US" sz="2400" dirty="0">
                <a:latin typeface="Arial"/>
                <a:cs typeface="Arial"/>
              </a:rPr>
              <a:t>techniques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Used for critical Internet services (e.g., DNS)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Deployed by CDNs for low-latency, reliability, ..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DDoS mitigation (used to provide DDoS protection services)</a:t>
            </a:r>
          </a:p>
        </p:txBody>
      </p:sp>
    </p:spTree>
    <p:extLst>
      <p:ext uri="{BB962C8B-B14F-4D97-AF65-F5344CB8AC3E}">
        <p14:creationId xmlns:p14="http://schemas.microsoft.com/office/powerpoint/2010/main" val="246243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881B-B4B9-C37C-964A-3806FEEC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Anycast census;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C24D-48C3-8E24-A359-2CD4F5D9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F53A5"/>
              </a:buClr>
              <a:buFont typeface="Arial" charset="2"/>
            </a:pPr>
            <a:r>
              <a:rPr lang="en-US" sz="2400" dirty="0">
                <a:latin typeface="Arial"/>
                <a:cs typeface="Arial"/>
              </a:rPr>
              <a:t>Anycast is one of the most effective distribution and </a:t>
            </a:r>
            <a:r>
              <a:rPr lang="en-US" sz="2400" b="1" dirty="0">
                <a:latin typeface="Arial"/>
                <a:cs typeface="Arial"/>
              </a:rPr>
              <a:t>resilience </a:t>
            </a:r>
            <a:r>
              <a:rPr lang="en-US" sz="2400" dirty="0">
                <a:latin typeface="Arial"/>
                <a:cs typeface="Arial"/>
              </a:rPr>
              <a:t>techniques</a:t>
            </a:r>
            <a:endParaRPr lang="en-US" sz="2400" dirty="0">
              <a:latin typeface="Arial"/>
            </a:endParaRP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Used for critical Internet services (e.g., DNS)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Deployed by CDNs for low-latency, reliability, ..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DDoS mitigation (used to provide DDoS protection services)</a:t>
            </a:r>
          </a:p>
          <a:p>
            <a:pPr>
              <a:buClr>
                <a:srgbClr val="EF53A5"/>
              </a:buClr>
            </a:pPr>
            <a:r>
              <a:rPr lang="en-US" sz="2400" dirty="0"/>
              <a:t>Anycast is </a:t>
            </a:r>
            <a:r>
              <a:rPr lang="en-US" sz="2400" b="1" dirty="0"/>
              <a:t>opaque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Unknown if an address is anycast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Unknown if a service is provided using anycast</a:t>
            </a:r>
          </a:p>
          <a:p>
            <a:pPr lvl="1">
              <a:buClr>
                <a:srgbClr val="EF53A5"/>
              </a:buClr>
              <a:buFont typeface="Courier New" charset="2"/>
              <a:buChar char="o"/>
            </a:pPr>
            <a:r>
              <a:rPr lang="en-US" sz="2000" dirty="0"/>
              <a:t>Unknown where anycast sites are located</a:t>
            </a:r>
          </a:p>
        </p:txBody>
      </p:sp>
    </p:spTree>
    <p:extLst>
      <p:ext uri="{BB962C8B-B14F-4D97-AF65-F5344CB8AC3E}">
        <p14:creationId xmlns:p14="http://schemas.microsoft.com/office/powerpoint/2010/main" val="215670357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5970</TotalTime>
  <Words>5633</Words>
  <Application>Microsoft Macintosh PowerPoint</Application>
  <PresentationFormat>Widescreen</PresentationFormat>
  <Paragraphs>901</Paragraphs>
  <Slides>67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Arial,Sans-Serif</vt:lpstr>
      <vt:lpstr>Calibri</vt:lpstr>
      <vt:lpstr>Century Gothic</vt:lpstr>
      <vt:lpstr>Consolas</vt:lpstr>
      <vt:lpstr>Courier New</vt:lpstr>
      <vt:lpstr>Courier New,monospace</vt:lpstr>
      <vt:lpstr>Neue Haas Grotesk Text Pro</vt:lpstr>
      <vt:lpstr>Wingdings</vt:lpstr>
      <vt:lpstr>VanillaVTI</vt:lpstr>
      <vt:lpstr>Anycast Discovery: Daily Mapping of Anycast</vt:lpstr>
      <vt:lpstr>Our Team @ DACS</vt:lpstr>
      <vt:lpstr>Content</vt:lpstr>
      <vt:lpstr>Content</vt:lpstr>
      <vt:lpstr>What is anycast?</vt:lpstr>
      <vt:lpstr>What is anycast?</vt:lpstr>
      <vt:lpstr>Providing a daily anycast census</vt:lpstr>
      <vt:lpstr>Anycast census; why?</vt:lpstr>
      <vt:lpstr>Anycast census; why?</vt:lpstr>
      <vt:lpstr>Why do operators care?</vt:lpstr>
      <vt:lpstr>Content</vt:lpstr>
      <vt:lpstr>Realizing the census</vt:lpstr>
      <vt:lpstr>Anycast-based measurement Set-up</vt:lpstr>
      <vt:lpstr>Anycast-based measurement Unicast</vt:lpstr>
      <vt:lpstr>Anycast-based measurement Anycast</vt:lpstr>
      <vt:lpstr>Anycast-based measurement Pros and cons</vt:lpstr>
      <vt:lpstr>Latency-based measurement (GCD)</vt:lpstr>
      <vt:lpstr>Latency-based measurement (GCD)</vt:lpstr>
      <vt:lpstr>GCD measurement RIPE Atlas example</vt:lpstr>
      <vt:lpstr>We combine the two</vt:lpstr>
      <vt:lpstr>Our hitlists</vt:lpstr>
      <vt:lpstr>Pipeline</vt:lpstr>
      <vt:lpstr>Anycast-based measurement tool</vt:lpstr>
      <vt:lpstr>Latency-based measurement system</vt:lpstr>
      <vt:lpstr>A combined view</vt:lpstr>
      <vt:lpstr>Content</vt:lpstr>
      <vt:lpstr>Results GCD-confirmed prefixes</vt:lpstr>
      <vt:lpstr>Results GCD-confirmed prefixes</vt:lpstr>
      <vt:lpstr>Results GCD-confirmed prefixes</vt:lpstr>
      <vt:lpstr>Results GCD-confirmed prefixes</vt:lpstr>
      <vt:lpstr>Results Anycast-based by protocol</vt:lpstr>
      <vt:lpstr>Results Anycast-based by protocol</vt:lpstr>
      <vt:lpstr>Results Anycast-based by protocol</vt:lpstr>
      <vt:lpstr>Results Anycast-based by protocol</vt:lpstr>
      <vt:lpstr>Results Enumerating deployments</vt:lpstr>
      <vt:lpstr>Results Enumerating deployments</vt:lpstr>
      <vt:lpstr>Results Enumerating deployments</vt:lpstr>
      <vt:lpstr>Longitudinal observations (preliminary)</vt:lpstr>
      <vt:lpstr>Census summary</vt:lpstr>
      <vt:lpstr>Content</vt:lpstr>
      <vt:lpstr>Anycast measurement tool</vt:lpstr>
      <vt:lpstr>Catchment analysis Anycast RTT data</vt:lpstr>
      <vt:lpstr>Catchment analysis Anycast RTT data (example) </vt:lpstr>
      <vt:lpstr>Catchment analysis Anycast RTT data vs. best-case unicast RTT</vt:lpstr>
      <vt:lpstr>Catchment analysis Anycast RTT data vs. best-case unicast RTT</vt:lpstr>
      <vt:lpstr>Catchment analysis Anycast RTT data vs. best-case unicast RTT</vt:lpstr>
      <vt:lpstr>Catchment analysis Anycast RTT data vs. best-case unicast RTT</vt:lpstr>
      <vt:lpstr>Catchment analysis Anycast RTT data vs. best-case unicast RTT</vt:lpstr>
      <vt:lpstr>Catchment analysis Anycast RTT data vs. best-case unicast RTT</vt:lpstr>
      <vt:lpstr>Catchment analysis Anycast RTT data vs. best-case unicast RTT</vt:lpstr>
      <vt:lpstr>Measurement tool Further use cases</vt:lpstr>
      <vt:lpstr>Content</vt:lpstr>
      <vt:lpstr>Conclusion</vt:lpstr>
      <vt:lpstr>Future</vt:lpstr>
      <vt:lpstr>Call for contribution</vt:lpstr>
      <vt:lpstr>Appendix slides</vt:lpstr>
      <vt:lpstr>Catchment analysis Anycast RTT data (example) </vt:lpstr>
      <vt:lpstr>Catchment analysis Anycast RTT data (example) </vt:lpstr>
      <vt:lpstr>Catchment analysis Anycast RTT data (example)  </vt:lpstr>
      <vt:lpstr>Anycast measurement tool</vt:lpstr>
      <vt:lpstr>Verfploeter</vt:lpstr>
      <vt:lpstr>Verfploeter</vt:lpstr>
      <vt:lpstr>Verfploeter</vt:lpstr>
      <vt:lpstr>Appendix slides Daily census output snippet classification + enumeration</vt:lpstr>
      <vt:lpstr>Appendix slides Daily census output snippet locations</vt:lpstr>
      <vt:lpstr>Appendix slides MAnycastR FNs breakdown</vt:lpstr>
      <vt:lpstr>Appendix slides MAnycastR IPv6 ATs by protocol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MAnycast2 Anycast Census at Scale</dc:title>
  <dc:creator>Raffaele</dc:creator>
  <cp:lastModifiedBy>Hendriks, Remi (UT-EEMCS)</cp:lastModifiedBy>
  <cp:revision>1039</cp:revision>
  <dcterms:created xsi:type="dcterms:W3CDTF">2023-04-29T16:22:59Z</dcterms:created>
  <dcterms:modified xsi:type="dcterms:W3CDTF">2024-10-29T09:48:47Z</dcterms:modified>
</cp:coreProperties>
</file>