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4FB533-3B3E-408F-ACE9-A4D5F0175706}">
  <a:tblStyle styleId="{FD4FB533-3B3E-408F-ACE9-A4D5F01757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7300edec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7300edec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adcc6d68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adcc6d68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b67819ee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b67819ee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7300edec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7300edec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b67819ee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b67819ee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81cff2d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f81cff2d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b67819ee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b67819ee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0a20a0c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10a20a0c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263e6df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b263e6df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263e6dfd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263e6dfd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7300edec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7300edec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7300edecb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c7300edec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263e6dfd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b263e6dfd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c7300edec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c7300edec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c7300edecb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c7300edec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c7300edecb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c7300edec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ee8611bf4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ee8611bf4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c7300edec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c7300edec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eadcc6d68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eadcc6d6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adcc6d68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eadcc6d68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c7300edec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c7300edec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0a20a0c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0a20a0c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eadcc6d68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eadcc6d68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ce5219ad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ce5219ad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eadcc6d68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eadcc6d68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eadcc6d68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eadcc6d68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b263e6dfd8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b263e6dfd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263e6dfd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263e6dfd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b67819ee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b67819ee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7300edec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7300edec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7300edec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7300edec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7300edec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7300edec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7300ede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7300ede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ripe72.ripe.net/presentations/45-Invisible_Hijacking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1109/ACCESS.2023.3261128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i.org/10.1109/ACCESS.2023.3261128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rive.google.com/file/d/19Cr0JNRXeYqlWKoPR8K39JlDImlnPmC4/view?usp=sharin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mailman.nanog.org/pipermail/nanog/2018-June/096034.html" TargetMode="External"/><Relationship Id="rId4" Type="http://schemas.openxmlformats.org/officeDocument/2006/relationships/hyperlink" Target="https://mailman.nanog.org/pipermail/nanog/2022-August/220320.html" TargetMode="External"/><Relationship Id="rId5" Type="http://schemas.openxmlformats.org/officeDocument/2006/relationships/hyperlink" Target="https://mailman.nanog.org/pipermail/nanog/2022-February/217602.html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kb.kentik.com/v0/Bd01.htm#Bd01-Router_BGP_Considerations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birgelee@princeton.edu" TargetMode="External"/><Relationship Id="rId4" Type="http://schemas.openxmlformats.org/officeDocument/2006/relationships/hyperlink" Target="https://arxiv.org/abs/2408.09622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birgelee@princeton.edu" TargetMode="External"/><Relationship Id="rId4" Type="http://schemas.openxmlformats.org/officeDocument/2006/relationships/hyperlink" Target="https://henrybirgelee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1145/3319535.3363197" TargetMode="External"/><Relationship Id="rId4" Type="http://schemas.openxmlformats.org/officeDocument/2006/relationships/hyperlink" Target="https://doi.org/10.1109/ACCESS.2023.3261128" TargetMode="External"/><Relationship Id="rId5" Type="http://schemas.openxmlformats.org/officeDocument/2006/relationships/hyperlink" Target="https://dx.doi.org/10.14722/ndss.2021.2443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l.acm.org/doi/10.1145/3319535.3363197" TargetMode="External"/><Relationship Id="rId4" Type="http://schemas.openxmlformats.org/officeDocument/2006/relationships/hyperlink" Target="https://doi.org/10.1109/ACCESS.2023.3261128" TargetMode="External"/><Relationship Id="rId5" Type="http://schemas.openxmlformats.org/officeDocument/2006/relationships/hyperlink" Target="https://www.ndss-symposium.org/ndss-paper/rov-improved-deployable-defense-against-bgp-hijack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BGP Attacks that Evade Route Monitoring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Henry Birge-Lee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Princeton University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8"/>
              <a:t>With</a:t>
            </a:r>
            <a:endParaRPr sz="2166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8"/>
              <a:t>Jennifer Rexford (Former CS </a:t>
            </a:r>
            <a:r>
              <a:rPr lang="en" sz="1908"/>
              <a:t>Department</a:t>
            </a:r>
            <a:r>
              <a:rPr lang="en" sz="1908"/>
              <a:t> Chair/Current Provost)</a:t>
            </a:r>
            <a:endParaRPr sz="1908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8"/>
              <a:t>Maria Apostolaki (Prof. </a:t>
            </a:r>
            <a:r>
              <a:rPr lang="en" sz="1908"/>
              <a:t>Electrical</a:t>
            </a:r>
            <a:r>
              <a:rPr lang="en" sz="1908"/>
              <a:t> and Computer Engineering)</a:t>
            </a:r>
            <a:endParaRPr sz="1908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Stealthy Attacks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311700" y="1152475"/>
            <a:ext cx="871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Adversary established direct peering with source victim (Yahoo mail) at DE-CIX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Announced malicious subprefix only over direct peering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Avoided all BGP monitors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Was eventually caught via coordination from prefix owner and Yahoo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Yahoo confirmed that the networks in their table were not the same as the networks announced by the prefix owner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Attack was limited in spread and could not be scaled: only spread to Yahoo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94050" y="4526950"/>
            <a:ext cx="45720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Invisible_Hijacking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https://ripe72.ripe.net/presentations/45-Invisible_Hijacking.pdf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beliefs on stealthy attacks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905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50">
                <a:solidFill>
                  <a:schemeClr val="dk1"/>
                </a:solidFill>
              </a:rPr>
              <a:t>“Although higher-Type attacks [i.e., attacks with more AS prepends] may sometimes be completely stealthy to the infrastructure (e.g., in 21% of the attacks for the Type-4 simulations), such hijackers could not affect while</a:t>
            </a:r>
            <a:endParaRPr sz="2150">
              <a:solidFill>
                <a:schemeClr val="dk1"/>
              </a:solidFill>
            </a:endParaRPr>
          </a:p>
          <a:p>
            <a:pPr indent="0" lvl="0" marL="1905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50">
                <a:solidFill>
                  <a:schemeClr val="dk1"/>
                </a:solidFill>
              </a:rPr>
              <a:t>remaining stealthy more than 2% of the Internet.” [1]</a:t>
            </a:r>
            <a:endParaRPr sz="2150">
              <a:solidFill>
                <a:schemeClr val="dk1"/>
              </a:solidFill>
            </a:endParaRPr>
          </a:p>
          <a:p>
            <a:pPr indent="0" lvl="0" marL="1016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50">
              <a:solidFill>
                <a:srgbClr val="D1D2D3"/>
              </a:solidFill>
            </a:endParaRPr>
          </a:p>
          <a:p>
            <a:pPr indent="0" lvl="0" marL="1016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50">
              <a:solidFill>
                <a:srgbClr val="D1D2D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6" name="Google Shape;176;p23"/>
          <p:cNvSpPr txBox="1"/>
          <p:nvPr/>
        </p:nvSpPr>
        <p:spPr>
          <a:xfrm>
            <a:off x="1437375" y="3970275"/>
            <a:ext cx="64878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[1] </a:t>
            </a:r>
            <a:r>
              <a:rPr lang="en" sz="1300">
                <a:solidFill>
                  <a:schemeClr val="dk2"/>
                </a:solidFill>
              </a:rPr>
              <a:t>A. Milolidakis, T. Bühler, K. Wang, M. Chiesa, L. Vanbever and S. Vissicchio, "On the Effectiveness of BGP Hijackers That Evade Public Route Collectors," in IEEE Access, vol. 11, pp. 31092-31124, 2023, </a:t>
            </a:r>
            <a:r>
              <a:rPr lang="en" sz="13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https://doi.org/10.1109/ACCESS.2023.3261128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beliefs on stealthy attacks</a:t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905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50">
                <a:solidFill>
                  <a:schemeClr val="dk1"/>
                </a:solidFill>
              </a:rPr>
              <a:t>“Although higher-Type attacks [i.e., attacks with more AS prepends] may sometimes be completely stealthy to the infrastructure (e.g., in 21% of the attacks for the Type-4 simulations), such hijackers could not affect while</a:t>
            </a:r>
            <a:endParaRPr sz="2150">
              <a:solidFill>
                <a:schemeClr val="dk1"/>
              </a:solidFill>
            </a:endParaRPr>
          </a:p>
          <a:p>
            <a:pPr indent="0" lvl="0" marL="1905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50">
                <a:solidFill>
                  <a:schemeClr val="dk1"/>
                </a:solidFill>
              </a:rPr>
              <a:t>remaining stealthy more than 2% of the Internet.” [1]</a:t>
            </a:r>
            <a:endParaRPr sz="2150">
              <a:solidFill>
                <a:schemeClr val="dk1"/>
              </a:solidFill>
            </a:endParaRPr>
          </a:p>
          <a:p>
            <a:pPr indent="0" lvl="0" marL="1016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50">
              <a:solidFill>
                <a:srgbClr val="D1D2D3"/>
              </a:solidFill>
            </a:endParaRPr>
          </a:p>
          <a:p>
            <a:pPr indent="0" lvl="0" marL="1016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50">
              <a:solidFill>
                <a:srgbClr val="D1D2D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83" name="Google Shape;183;p24"/>
          <p:cNvSpPr txBox="1"/>
          <p:nvPr/>
        </p:nvSpPr>
        <p:spPr>
          <a:xfrm>
            <a:off x="1437375" y="3970275"/>
            <a:ext cx="64878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[1] A. Milolidakis, T. Bühler, K. Wang, M. Chiesa, L. Vanbever and S. Vissicchio, "On the Effectiveness of BGP Hijackers That Evade Public Route Collectors," in IEEE Access, vol. 11, pp. 31092-31124, 2023, </a:t>
            </a:r>
            <a:r>
              <a:rPr lang="en" sz="13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https://doi.org/10.1109/ACCESS.2023.3261128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656525" y="1720650"/>
            <a:ext cx="7771200" cy="170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We achieve an attack that:</a:t>
            </a:r>
            <a:br>
              <a:rPr lang="en" sz="1800">
                <a:solidFill>
                  <a:srgbClr val="FF0000"/>
                </a:solidFill>
              </a:rPr>
            </a:b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affects the vast majority of the Internet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is seen by zero BGP monitors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is not in the routetable of affected networks 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Motivation and Terminology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Background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AutoNum type="arabicPeriod"/>
            </a:pPr>
            <a:r>
              <a:rPr b="1" lang="en">
                <a:solidFill>
                  <a:schemeClr val="accent4"/>
                </a:solidFill>
              </a:rPr>
              <a:t>Launching the Attack in the Real World</a:t>
            </a:r>
            <a:endParaRPr b="1">
              <a:solidFill>
                <a:schemeClr val="accent4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Attack Viability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Countermeasures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Attack Insight</a:t>
            </a:r>
            <a:endParaRPr/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BGP communities are 32-bit tags attached to BGP routes which can impact how routers propagate BGP announcements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The RFC that introduced BGP communities (RFC 1997) defined several well-known communities including NO_EXPORT which tells routers not to propagate a BGP announcement outside of their own AS</a:t>
            </a:r>
            <a:br>
              <a:rPr b="1" lang="en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>
                <a:solidFill>
                  <a:schemeClr val="dk1"/>
                </a:solidFill>
              </a:rPr>
              <a:t>The NO_EXPORT community (supported out of the box by routers) prohibits the exporting of a route to BGP monitoring even if a network is a direct peer of a BGP monitoring service</a:t>
            </a:r>
            <a:br>
              <a:rPr b="1" lang="en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Previous work on stealthy BGP attacks assumes if a network is a peered with a monitoring service, it will send all routes it uses to the monitoring service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This insight overcomes this allowing for much more effective stealthy attacks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400" y="1450562"/>
            <a:ext cx="899950" cy="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/>
          <p:nvPr/>
        </p:nvSpPr>
        <p:spPr>
          <a:xfrm>
            <a:off x="3483600" y="1798675"/>
            <a:ext cx="365100" cy="365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312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Differentiation with previous work</a:t>
            </a:r>
            <a:endParaRPr/>
          </a:p>
        </p:txBody>
      </p:sp>
      <p:grpSp>
        <p:nvGrpSpPr>
          <p:cNvPr id="204" name="Google Shape;204;p27"/>
          <p:cNvGrpSpPr/>
          <p:nvPr/>
        </p:nvGrpSpPr>
        <p:grpSpPr>
          <a:xfrm>
            <a:off x="625127" y="2236983"/>
            <a:ext cx="1436317" cy="1413139"/>
            <a:chOff x="3055645" y="1973575"/>
            <a:chExt cx="1653600" cy="2007300"/>
          </a:xfrm>
        </p:grpSpPr>
        <p:sp>
          <p:nvSpPr>
            <p:cNvPr id="205" name="Google Shape;205;p27"/>
            <p:cNvSpPr/>
            <p:nvPr/>
          </p:nvSpPr>
          <p:spPr>
            <a:xfrm>
              <a:off x="3055645" y="1973575"/>
              <a:ext cx="1653600" cy="2007300"/>
            </a:xfrm>
            <a:prstGeom prst="ellipse">
              <a:avLst/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7"/>
            <p:cNvSpPr txBox="1"/>
            <p:nvPr/>
          </p:nvSpPr>
          <p:spPr>
            <a:xfrm>
              <a:off x="3472882" y="2606217"/>
              <a:ext cx="900600" cy="8745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174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Cogent</a:t>
              </a:r>
              <a:endParaRPr/>
            </a:p>
          </p:txBody>
        </p:sp>
      </p:grp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162" y="1531250"/>
            <a:ext cx="899950" cy="89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7"/>
          <p:cNvCxnSpPr>
            <a:endCxn id="207" idx="1"/>
          </p:cNvCxnSpPr>
          <p:nvPr/>
        </p:nvCxnSpPr>
        <p:spPr>
          <a:xfrm flipH="1" rot="10800000">
            <a:off x="1863463" y="1981225"/>
            <a:ext cx="1352700" cy="487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053" y="4104662"/>
            <a:ext cx="990451" cy="1038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7"/>
          <p:cNvCxnSpPr>
            <a:stCxn id="209" idx="0"/>
            <a:endCxn id="205" idx="4"/>
          </p:cNvCxnSpPr>
          <p:nvPr/>
        </p:nvCxnSpPr>
        <p:spPr>
          <a:xfrm rot="10800000">
            <a:off x="1343278" y="3650162"/>
            <a:ext cx="0" cy="45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7"/>
          <p:cNvCxnSpPr/>
          <p:nvPr/>
        </p:nvCxnSpPr>
        <p:spPr>
          <a:xfrm rot="10800000">
            <a:off x="1532388" y="3644025"/>
            <a:ext cx="0" cy="505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7"/>
          <p:cNvSpPr txBox="1"/>
          <p:nvPr/>
        </p:nvSpPr>
        <p:spPr>
          <a:xfrm>
            <a:off x="3095213" y="2418625"/>
            <a:ext cx="11316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RIPE RIS RRC25</a:t>
            </a:r>
            <a:endParaRPr sz="1000"/>
          </a:p>
        </p:txBody>
      </p:sp>
      <p:cxnSp>
        <p:nvCxnSpPr>
          <p:cNvPr id="213" name="Google Shape;213;p27"/>
          <p:cNvCxnSpPr/>
          <p:nvPr/>
        </p:nvCxnSpPr>
        <p:spPr>
          <a:xfrm flipH="1" rot="10800000">
            <a:off x="1825875" y="1841350"/>
            <a:ext cx="1297500" cy="474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27"/>
          <p:cNvSpPr txBox="1"/>
          <p:nvPr>
            <p:ph type="title"/>
          </p:nvPr>
        </p:nvSpPr>
        <p:spPr>
          <a:xfrm>
            <a:off x="68075" y="810775"/>
            <a:ext cx="437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1562"/>
              <a:buNone/>
            </a:pPr>
            <a:r>
              <a:rPr lang="en" sz="1920"/>
              <a:t>Previous work: if malicious route is used by peer network, monitoring </a:t>
            </a:r>
            <a:r>
              <a:rPr lang="en" sz="1920"/>
              <a:t>service</a:t>
            </a:r>
            <a:r>
              <a:rPr lang="en" sz="1920"/>
              <a:t> sees route</a:t>
            </a:r>
            <a:endParaRPr sz="1920"/>
          </a:p>
        </p:txBody>
      </p:sp>
      <p:cxnSp>
        <p:nvCxnSpPr>
          <p:cNvPr id="215" name="Google Shape;215;p27"/>
          <p:cNvCxnSpPr/>
          <p:nvPr/>
        </p:nvCxnSpPr>
        <p:spPr>
          <a:xfrm>
            <a:off x="4444250" y="1017725"/>
            <a:ext cx="0" cy="3978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7"/>
          <p:cNvSpPr txBox="1"/>
          <p:nvPr/>
        </p:nvSpPr>
        <p:spPr>
          <a:xfrm>
            <a:off x="2452475" y="3916050"/>
            <a:ext cx="19920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Malicious</a:t>
            </a:r>
            <a:r>
              <a:rPr lang="en" sz="1800">
                <a:solidFill>
                  <a:schemeClr val="dk2"/>
                </a:solidFill>
              </a:rPr>
              <a:t> BGP announcement propagation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17" name="Google Shape;217;p27"/>
          <p:cNvCxnSpPr/>
          <p:nvPr/>
        </p:nvCxnSpPr>
        <p:spPr>
          <a:xfrm>
            <a:off x="2004363" y="4503625"/>
            <a:ext cx="4101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18" name="Google Shape;218;p27"/>
          <p:cNvGrpSpPr/>
          <p:nvPr/>
        </p:nvGrpSpPr>
        <p:grpSpPr>
          <a:xfrm>
            <a:off x="5260602" y="2186395"/>
            <a:ext cx="1436317" cy="1413139"/>
            <a:chOff x="3055645" y="1973575"/>
            <a:chExt cx="1653600" cy="2007300"/>
          </a:xfrm>
        </p:grpSpPr>
        <p:sp>
          <p:nvSpPr>
            <p:cNvPr id="219" name="Google Shape;219;p27"/>
            <p:cNvSpPr/>
            <p:nvPr/>
          </p:nvSpPr>
          <p:spPr>
            <a:xfrm>
              <a:off x="3055645" y="1973575"/>
              <a:ext cx="1653600" cy="2007300"/>
            </a:xfrm>
            <a:prstGeom prst="ellipse">
              <a:avLst/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 txBox="1"/>
            <p:nvPr/>
          </p:nvSpPr>
          <p:spPr>
            <a:xfrm>
              <a:off x="3472882" y="2606217"/>
              <a:ext cx="900600" cy="8745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174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Cogent</a:t>
              </a:r>
              <a:endParaRPr/>
            </a:p>
          </p:txBody>
        </p:sp>
      </p:grpSp>
      <p:cxnSp>
        <p:nvCxnSpPr>
          <p:cNvPr id="221" name="Google Shape;221;p27"/>
          <p:cNvCxnSpPr>
            <a:endCxn id="201" idx="1"/>
          </p:cNvCxnSpPr>
          <p:nvPr/>
        </p:nvCxnSpPr>
        <p:spPr>
          <a:xfrm flipH="1" rot="10800000">
            <a:off x="6498900" y="1900538"/>
            <a:ext cx="1342500" cy="51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3528" y="4054075"/>
            <a:ext cx="990451" cy="1038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7"/>
          <p:cNvCxnSpPr>
            <a:stCxn id="222" idx="0"/>
            <a:endCxn id="219" idx="4"/>
          </p:cNvCxnSpPr>
          <p:nvPr/>
        </p:nvCxnSpPr>
        <p:spPr>
          <a:xfrm rot="10800000">
            <a:off x="5978753" y="3599575"/>
            <a:ext cx="0" cy="45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7"/>
          <p:cNvCxnSpPr/>
          <p:nvPr/>
        </p:nvCxnSpPr>
        <p:spPr>
          <a:xfrm rot="10800000">
            <a:off x="6167863" y="3593438"/>
            <a:ext cx="0" cy="505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27"/>
          <p:cNvSpPr txBox="1"/>
          <p:nvPr/>
        </p:nvSpPr>
        <p:spPr>
          <a:xfrm>
            <a:off x="7873200" y="2198100"/>
            <a:ext cx="11316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RIPE RIS RRC25</a:t>
            </a:r>
            <a:endParaRPr sz="1000"/>
          </a:p>
        </p:txBody>
      </p:sp>
      <p:sp>
        <p:nvSpPr>
          <p:cNvPr id="226" name="Google Shape;226;p27"/>
          <p:cNvSpPr txBox="1"/>
          <p:nvPr>
            <p:ph type="title"/>
          </p:nvPr>
        </p:nvSpPr>
        <p:spPr>
          <a:xfrm>
            <a:off x="4656700" y="796238"/>
            <a:ext cx="437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1562"/>
              <a:buNone/>
            </a:pPr>
            <a:r>
              <a:rPr lang="en" sz="1920"/>
              <a:t>Our</a:t>
            </a:r>
            <a:r>
              <a:rPr lang="en" sz="1920"/>
              <a:t> work: peer networks do not share their routes with </a:t>
            </a:r>
            <a:r>
              <a:rPr lang="en" sz="1920"/>
              <a:t>monitoring</a:t>
            </a:r>
            <a:r>
              <a:rPr lang="en" sz="1920"/>
              <a:t> services </a:t>
            </a:r>
            <a:endParaRPr sz="1920"/>
          </a:p>
        </p:txBody>
      </p:sp>
      <p:sp>
        <p:nvSpPr>
          <p:cNvPr id="227" name="Google Shape;227;p27"/>
          <p:cNvSpPr txBox="1"/>
          <p:nvPr/>
        </p:nvSpPr>
        <p:spPr>
          <a:xfrm>
            <a:off x="7087950" y="3865463"/>
            <a:ext cx="19920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Malicious BGP announcement propagation with NO_EXPORT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28" name="Google Shape;228;p27"/>
          <p:cNvCxnSpPr/>
          <p:nvPr/>
        </p:nvCxnSpPr>
        <p:spPr>
          <a:xfrm>
            <a:off x="6639838" y="4453038"/>
            <a:ext cx="4101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27"/>
          <p:cNvSpPr txBox="1"/>
          <p:nvPr/>
        </p:nvSpPr>
        <p:spPr>
          <a:xfrm>
            <a:off x="4849050" y="1450550"/>
            <a:ext cx="19920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Peering router sees RRC25 as external AS; applies NO_EXPORT  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30" name="Google Shape;230;p27"/>
          <p:cNvSpPr txBox="1"/>
          <p:nvPr/>
        </p:nvSpPr>
        <p:spPr>
          <a:xfrm rot="-1296603">
            <a:off x="6587388" y="2055495"/>
            <a:ext cx="1467874" cy="383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eBGP session remote AS 12654</a:t>
            </a:r>
            <a:r>
              <a:rPr lang="en" sz="1300">
                <a:solidFill>
                  <a:schemeClr val="dk2"/>
                </a:solidFill>
              </a:rPr>
              <a:t>  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31" name="Google Shape;231;p27"/>
          <p:cNvSpPr txBox="1"/>
          <p:nvPr/>
        </p:nvSpPr>
        <p:spPr>
          <a:xfrm rot="-1296603">
            <a:off x="1996663" y="2157370"/>
            <a:ext cx="1467874" cy="383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eBGP session remote AS 12654  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</a:t>
            </a:r>
            <a:r>
              <a:rPr lang="en"/>
              <a:t> Steps</a:t>
            </a:r>
            <a:endParaRPr/>
          </a:p>
        </p:txBody>
      </p:sp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Announce a malicious sub-prefix of your victim’s prefix to a major transit provider (attacker needs to social engineer or otherwise bypass prefix filters)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Attach the RFC NO_EXPORT community to your announcement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Currently BGP monitoring services work by establishing eBGP sessions with peers (e.g., major transit networks that provide route tables to the monitoring service)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To these the routers that run these sessions, the sessions appear to be standard eBGP sessions to what looks like a remote network, thus the RFC NO_EXPORT community applies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The malicious route will be installed in a major transit provider (</a:t>
            </a:r>
            <a:r>
              <a:rPr lang="en">
                <a:solidFill>
                  <a:schemeClr val="dk1"/>
                </a:solidFill>
              </a:rPr>
              <a:t>optimally</a:t>
            </a:r>
            <a:r>
              <a:rPr lang="en">
                <a:solidFill>
                  <a:schemeClr val="dk1"/>
                </a:solidFill>
              </a:rPr>
              <a:t> your victim’s upstream)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The malicious route will not be sent to BGP monitoring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real world attacks were conducted ethically</a:t>
            </a:r>
            <a:endParaRPr/>
          </a:p>
        </p:txBody>
      </p:sp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Hijack</a:t>
            </a:r>
            <a:r>
              <a:rPr lang="en">
                <a:solidFill>
                  <a:schemeClr val="dk1"/>
                </a:solidFill>
              </a:rPr>
              <a:t> ourselves </a:t>
            </a:r>
            <a:r>
              <a:rPr lang="en">
                <a:solidFill>
                  <a:schemeClr val="dk1"/>
                </a:solidFill>
              </a:rPr>
              <a:t>approach (we controlled IP prefix)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All nodes (including “adversary”) were authorized to announce route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No real services on prefix used in experiment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/>
          <p:nvPr/>
        </p:nvSpPr>
        <p:spPr>
          <a:xfrm>
            <a:off x="354389" y="1705933"/>
            <a:ext cx="1436400" cy="1413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30"/>
          <p:cNvGrpSpPr/>
          <p:nvPr/>
        </p:nvGrpSpPr>
        <p:grpSpPr>
          <a:xfrm>
            <a:off x="7282462" y="1666400"/>
            <a:ext cx="1505700" cy="1492200"/>
            <a:chOff x="6253762" y="1666400"/>
            <a:chExt cx="1505700" cy="1492200"/>
          </a:xfrm>
        </p:grpSpPr>
        <p:sp>
          <p:nvSpPr>
            <p:cNvPr id="250" name="Google Shape;250;p30"/>
            <p:cNvSpPr/>
            <p:nvPr/>
          </p:nvSpPr>
          <p:spPr>
            <a:xfrm>
              <a:off x="6253762" y="1666400"/>
              <a:ext cx="1505700" cy="1492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1" name="Google Shape;25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6525" y="1733525"/>
              <a:ext cx="800125" cy="8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30"/>
            <p:cNvSpPr txBox="1"/>
            <p:nvPr/>
          </p:nvSpPr>
          <p:spPr>
            <a:xfrm>
              <a:off x="6326500" y="2533650"/>
              <a:ext cx="136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Silicon Valley Datacenter</a:t>
              </a:r>
              <a:endParaRPr sz="1000"/>
            </a:p>
          </p:txBody>
        </p:sp>
      </p:grpSp>
      <p:grpSp>
        <p:nvGrpSpPr>
          <p:cNvPr id="253" name="Google Shape;253;p30"/>
          <p:cNvGrpSpPr/>
          <p:nvPr/>
        </p:nvGrpSpPr>
        <p:grpSpPr>
          <a:xfrm>
            <a:off x="3818452" y="1705933"/>
            <a:ext cx="1436317" cy="1413139"/>
            <a:chOff x="3055645" y="1973575"/>
            <a:chExt cx="1653600" cy="2007300"/>
          </a:xfrm>
        </p:grpSpPr>
        <p:sp>
          <p:nvSpPr>
            <p:cNvPr id="254" name="Google Shape;254;p30"/>
            <p:cNvSpPr/>
            <p:nvPr/>
          </p:nvSpPr>
          <p:spPr>
            <a:xfrm>
              <a:off x="3055645" y="1973575"/>
              <a:ext cx="1653600" cy="2007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 txBox="1"/>
            <p:nvPr/>
          </p:nvSpPr>
          <p:spPr>
            <a:xfrm>
              <a:off x="3472882" y="2692971"/>
              <a:ext cx="9006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174</a:t>
              </a:r>
              <a:endParaRPr/>
            </a:p>
          </p:txBody>
        </p:sp>
      </p:grpSp>
      <p:pic>
        <p:nvPicPr>
          <p:cNvPr id="256" name="Google Shape;2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390" y="3900162"/>
            <a:ext cx="990451" cy="1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75" y="1794248"/>
            <a:ext cx="594350" cy="7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 txBox="1"/>
          <p:nvPr/>
        </p:nvSpPr>
        <p:spPr>
          <a:xfrm>
            <a:off x="506750" y="2419350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Client Network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São Paulo</a:t>
            </a:r>
            <a:endParaRPr sz="1000"/>
          </a:p>
        </p:txBody>
      </p:sp>
      <p:cxnSp>
        <p:nvCxnSpPr>
          <p:cNvPr id="259" name="Google Shape;259;p30"/>
          <p:cNvCxnSpPr>
            <a:stCxn id="248" idx="6"/>
            <a:endCxn id="254" idx="2"/>
          </p:cNvCxnSpPr>
          <p:nvPr/>
        </p:nvCxnSpPr>
        <p:spPr>
          <a:xfrm>
            <a:off x="1790789" y="2412433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0"/>
          <p:cNvCxnSpPr/>
          <p:nvPr/>
        </p:nvCxnSpPr>
        <p:spPr>
          <a:xfrm>
            <a:off x="5254781" y="2412502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0"/>
          <p:cNvCxnSpPr>
            <a:stCxn id="256" idx="0"/>
            <a:endCxn id="254" idx="4"/>
          </p:cNvCxnSpPr>
          <p:nvPr/>
        </p:nvCxnSpPr>
        <p:spPr>
          <a:xfrm rot="10800000">
            <a:off x="4536616" y="3118962"/>
            <a:ext cx="0" cy="78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2" name="Google Shape;26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1625" y="8059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3771" y="172214"/>
            <a:ext cx="1505700" cy="910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0"/>
          <p:cNvCxnSpPr>
            <a:stCxn id="254" idx="0"/>
          </p:cNvCxnSpPr>
          <p:nvPr/>
        </p:nvCxnSpPr>
        <p:spPr>
          <a:xfrm flipH="1" rot="10800000">
            <a:off x="4536610" y="1004233"/>
            <a:ext cx="7200" cy="70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30"/>
          <p:cNvSpPr txBox="1"/>
          <p:nvPr/>
        </p:nvSpPr>
        <p:spPr>
          <a:xfrm>
            <a:off x="4122002" y="388625"/>
            <a:ext cx="9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ASes </a:t>
            </a:r>
            <a:endParaRPr/>
          </a:p>
        </p:txBody>
      </p:sp>
      <p:cxnSp>
        <p:nvCxnSpPr>
          <p:cNvPr id="266" name="Google Shape;266;p30"/>
          <p:cNvCxnSpPr/>
          <p:nvPr/>
        </p:nvCxnSpPr>
        <p:spPr>
          <a:xfrm flipH="1" rot="10800000">
            <a:off x="3075375" y="905225"/>
            <a:ext cx="833400" cy="22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7" name="Google Shape;26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7225" y="2284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375" y="962325"/>
            <a:ext cx="899950" cy="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 txBox="1"/>
          <p:nvPr/>
        </p:nvSpPr>
        <p:spPr>
          <a:xfrm>
            <a:off x="2195800" y="15241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cxnSp>
        <p:nvCxnSpPr>
          <p:cNvPr id="270" name="Google Shape;270;p30"/>
          <p:cNvCxnSpPr>
            <a:endCxn id="267" idx="1"/>
          </p:cNvCxnSpPr>
          <p:nvPr/>
        </p:nvCxnSpPr>
        <p:spPr>
          <a:xfrm flipH="1" rot="10800000">
            <a:off x="5199925" y="678450"/>
            <a:ext cx="1167300" cy="6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0"/>
          <p:cNvCxnSpPr/>
          <p:nvPr/>
        </p:nvCxnSpPr>
        <p:spPr>
          <a:xfrm>
            <a:off x="5179625" y="960800"/>
            <a:ext cx="411600" cy="31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30"/>
          <p:cNvSpPr txBox="1"/>
          <p:nvPr/>
        </p:nvSpPr>
        <p:spPr>
          <a:xfrm>
            <a:off x="5262550" y="164811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sp>
        <p:nvSpPr>
          <p:cNvPr id="273" name="Google Shape;273;p30"/>
          <p:cNvSpPr txBox="1"/>
          <p:nvPr/>
        </p:nvSpPr>
        <p:spPr>
          <a:xfrm>
            <a:off x="6289050" y="8830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sp>
        <p:nvSpPr>
          <p:cNvPr id="274" name="Google Shape;274;p30"/>
          <p:cNvSpPr txBox="1"/>
          <p:nvPr/>
        </p:nvSpPr>
        <p:spPr>
          <a:xfrm>
            <a:off x="354400" y="3212325"/>
            <a:ext cx="24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Not Under Attack </a:t>
            </a:r>
            <a:endParaRPr/>
          </a:p>
        </p:txBody>
      </p:sp>
      <p:cxnSp>
        <p:nvCxnSpPr>
          <p:cNvPr id="275" name="Google Shape;275;p30"/>
          <p:cNvCxnSpPr/>
          <p:nvPr/>
        </p:nvCxnSpPr>
        <p:spPr>
          <a:xfrm>
            <a:off x="433425" y="3838075"/>
            <a:ext cx="8163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" name="Google Shape;276;p30"/>
          <p:cNvSpPr txBox="1"/>
          <p:nvPr/>
        </p:nvSpPr>
        <p:spPr>
          <a:xfrm>
            <a:off x="1285850" y="3530275"/>
            <a:ext cx="21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of Client’s Network Traffic</a:t>
            </a:r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 flipH="1" rot="10800000">
            <a:off x="1720000" y="2694475"/>
            <a:ext cx="5605200" cy="31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30"/>
          <p:cNvSpPr txBox="1"/>
          <p:nvPr>
            <p:ph idx="4294967295" type="title"/>
          </p:nvPr>
        </p:nvSpPr>
        <p:spPr>
          <a:xfrm>
            <a:off x="311700" y="445025"/>
            <a:ext cx="24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Benign Setup</a:t>
            </a:r>
            <a:endParaRPr/>
          </a:p>
        </p:txBody>
      </p:sp>
      <p:sp>
        <p:nvSpPr>
          <p:cNvPr id="279" name="Google Shape;279;p30"/>
          <p:cNvSpPr txBox="1"/>
          <p:nvPr/>
        </p:nvSpPr>
        <p:spPr>
          <a:xfrm>
            <a:off x="6923050" y="1313850"/>
            <a:ext cx="22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2604:4540:82::/47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/>
          <p:nvPr/>
        </p:nvSpPr>
        <p:spPr>
          <a:xfrm>
            <a:off x="2529543" y="1027641"/>
            <a:ext cx="464100" cy="456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5616105" y="1202218"/>
            <a:ext cx="464100" cy="4563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 txBox="1"/>
          <p:nvPr/>
        </p:nvSpPr>
        <p:spPr>
          <a:xfrm>
            <a:off x="6289050" y="8830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sp>
        <p:nvSpPr>
          <p:cNvPr id="287" name="Google Shape;287;p31"/>
          <p:cNvSpPr/>
          <p:nvPr/>
        </p:nvSpPr>
        <p:spPr>
          <a:xfrm>
            <a:off x="6545143" y="411306"/>
            <a:ext cx="543300" cy="5343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354389" y="1705933"/>
            <a:ext cx="1436400" cy="14130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31"/>
          <p:cNvGrpSpPr/>
          <p:nvPr/>
        </p:nvGrpSpPr>
        <p:grpSpPr>
          <a:xfrm>
            <a:off x="7282462" y="1666400"/>
            <a:ext cx="1505700" cy="1492200"/>
            <a:chOff x="6253762" y="1666400"/>
            <a:chExt cx="1505700" cy="1492200"/>
          </a:xfrm>
        </p:grpSpPr>
        <p:sp>
          <p:nvSpPr>
            <p:cNvPr id="290" name="Google Shape;290;p31"/>
            <p:cNvSpPr/>
            <p:nvPr/>
          </p:nvSpPr>
          <p:spPr>
            <a:xfrm>
              <a:off x="6253762" y="1666400"/>
              <a:ext cx="1505700" cy="1492200"/>
            </a:xfrm>
            <a:prstGeom prst="ellipse">
              <a:avLst/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1" name="Google Shape;291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6525" y="1733525"/>
              <a:ext cx="800125" cy="8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31"/>
            <p:cNvSpPr txBox="1"/>
            <p:nvPr/>
          </p:nvSpPr>
          <p:spPr>
            <a:xfrm>
              <a:off x="6326500" y="2533650"/>
              <a:ext cx="136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Silicon Valley Datacenter</a:t>
              </a:r>
              <a:endParaRPr sz="1000"/>
            </a:p>
          </p:txBody>
        </p:sp>
      </p:grpSp>
      <p:sp>
        <p:nvSpPr>
          <p:cNvPr id="293" name="Google Shape;293;p31"/>
          <p:cNvSpPr/>
          <p:nvPr/>
        </p:nvSpPr>
        <p:spPr>
          <a:xfrm>
            <a:off x="3818452" y="1705933"/>
            <a:ext cx="1436317" cy="1413139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390" y="3900162"/>
            <a:ext cx="990451" cy="1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75" y="1794248"/>
            <a:ext cx="594350" cy="7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/>
          <p:nvPr/>
        </p:nvSpPr>
        <p:spPr>
          <a:xfrm>
            <a:off x="506750" y="2419350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Client Network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São Paulo</a:t>
            </a:r>
            <a:endParaRPr sz="1000"/>
          </a:p>
        </p:txBody>
      </p:sp>
      <p:cxnSp>
        <p:nvCxnSpPr>
          <p:cNvPr id="297" name="Google Shape;297;p31"/>
          <p:cNvCxnSpPr>
            <a:stCxn id="288" idx="6"/>
            <a:endCxn id="293" idx="2"/>
          </p:cNvCxnSpPr>
          <p:nvPr/>
        </p:nvCxnSpPr>
        <p:spPr>
          <a:xfrm>
            <a:off x="1790789" y="2412433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31"/>
          <p:cNvCxnSpPr/>
          <p:nvPr/>
        </p:nvCxnSpPr>
        <p:spPr>
          <a:xfrm>
            <a:off x="5254781" y="2412502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31"/>
          <p:cNvCxnSpPr>
            <a:stCxn id="294" idx="0"/>
            <a:endCxn id="293" idx="4"/>
          </p:cNvCxnSpPr>
          <p:nvPr/>
        </p:nvCxnSpPr>
        <p:spPr>
          <a:xfrm rot="10800000">
            <a:off x="4536616" y="3118962"/>
            <a:ext cx="0" cy="78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0" name="Google Shape;30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1625" y="8059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/>
          <p:cNvPicPr preferRelativeResize="0"/>
          <p:nvPr/>
        </p:nvPicPr>
        <p:blipFill rotWithShape="1">
          <a:blip r:embed="rId7">
            <a:alphaModFix/>
          </a:blip>
          <a:srcRect b="49" l="0" r="0" t="49"/>
          <a:stretch/>
        </p:blipFill>
        <p:spPr>
          <a:xfrm>
            <a:off x="3783771" y="172214"/>
            <a:ext cx="1505700" cy="910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31"/>
          <p:cNvCxnSpPr>
            <a:stCxn id="293" idx="0"/>
          </p:cNvCxnSpPr>
          <p:nvPr/>
        </p:nvCxnSpPr>
        <p:spPr>
          <a:xfrm flipH="1" rot="10800000">
            <a:off x="4536610" y="1004233"/>
            <a:ext cx="7200" cy="70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31"/>
          <p:cNvSpPr txBox="1"/>
          <p:nvPr/>
        </p:nvSpPr>
        <p:spPr>
          <a:xfrm>
            <a:off x="4122002" y="388625"/>
            <a:ext cx="9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ASes </a:t>
            </a:r>
            <a:endParaRPr/>
          </a:p>
        </p:txBody>
      </p:sp>
      <p:cxnSp>
        <p:nvCxnSpPr>
          <p:cNvPr id="304" name="Google Shape;304;p31"/>
          <p:cNvCxnSpPr/>
          <p:nvPr/>
        </p:nvCxnSpPr>
        <p:spPr>
          <a:xfrm flipH="1" rot="10800000">
            <a:off x="3075375" y="905225"/>
            <a:ext cx="833400" cy="22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5" name="Google Shape;30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7225" y="2284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375" y="962325"/>
            <a:ext cx="899950" cy="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1"/>
          <p:cNvSpPr txBox="1"/>
          <p:nvPr/>
        </p:nvSpPr>
        <p:spPr>
          <a:xfrm>
            <a:off x="2195800" y="15241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cxnSp>
        <p:nvCxnSpPr>
          <p:cNvPr id="308" name="Google Shape;308;p31"/>
          <p:cNvCxnSpPr>
            <a:endCxn id="305" idx="1"/>
          </p:cNvCxnSpPr>
          <p:nvPr/>
        </p:nvCxnSpPr>
        <p:spPr>
          <a:xfrm flipH="1" rot="10800000">
            <a:off x="5199925" y="678450"/>
            <a:ext cx="1167300" cy="6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1"/>
          <p:cNvCxnSpPr/>
          <p:nvPr/>
        </p:nvCxnSpPr>
        <p:spPr>
          <a:xfrm>
            <a:off x="5179625" y="960800"/>
            <a:ext cx="411600" cy="31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31"/>
          <p:cNvSpPr txBox="1"/>
          <p:nvPr/>
        </p:nvSpPr>
        <p:spPr>
          <a:xfrm>
            <a:off x="5262550" y="164811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cxnSp>
        <p:nvCxnSpPr>
          <p:cNvPr id="311" name="Google Shape;311;p31"/>
          <p:cNvCxnSpPr/>
          <p:nvPr/>
        </p:nvCxnSpPr>
        <p:spPr>
          <a:xfrm>
            <a:off x="433425" y="4282300"/>
            <a:ext cx="816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2" name="Google Shape;312;p31"/>
          <p:cNvSpPr txBox="1"/>
          <p:nvPr/>
        </p:nvSpPr>
        <p:spPr>
          <a:xfrm>
            <a:off x="1285850" y="3974500"/>
            <a:ext cx="24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Propagation of Adversary’s Malicious Announcement</a:t>
            </a: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1741000" y="2607619"/>
            <a:ext cx="2733475" cy="1228325"/>
          </a:xfrm>
          <a:custGeom>
            <a:rect b="b" l="l" r="r" t="t"/>
            <a:pathLst>
              <a:path extrusionOk="0" h="49133" w="109339">
                <a:moveTo>
                  <a:pt x="0" y="299"/>
                </a:moveTo>
                <a:cubicBezTo>
                  <a:pt x="15731" y="1118"/>
                  <a:pt x="76162" y="-2928"/>
                  <a:pt x="94385" y="5211"/>
                </a:cubicBezTo>
                <a:cubicBezTo>
                  <a:pt x="112608" y="13350"/>
                  <a:pt x="106847" y="41813"/>
                  <a:pt x="109339" y="49133"/>
                </a:cubicBezTo>
              </a:path>
            </a:pathLst>
          </a:cu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14" name="Google Shape;314;p31"/>
          <p:cNvCxnSpPr/>
          <p:nvPr/>
        </p:nvCxnSpPr>
        <p:spPr>
          <a:xfrm rot="10800000">
            <a:off x="4717975" y="3106350"/>
            <a:ext cx="0" cy="72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31"/>
          <p:cNvCxnSpPr/>
          <p:nvPr/>
        </p:nvCxnSpPr>
        <p:spPr>
          <a:xfrm>
            <a:off x="5299913" y="2253900"/>
            <a:ext cx="1937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31"/>
          <p:cNvCxnSpPr/>
          <p:nvPr/>
        </p:nvCxnSpPr>
        <p:spPr>
          <a:xfrm rot="10800000">
            <a:off x="1870975" y="2232825"/>
            <a:ext cx="1912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p31"/>
          <p:cNvCxnSpPr/>
          <p:nvPr/>
        </p:nvCxnSpPr>
        <p:spPr>
          <a:xfrm rot="10800000">
            <a:off x="4403675" y="1112475"/>
            <a:ext cx="10200" cy="534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31"/>
          <p:cNvCxnSpPr/>
          <p:nvPr/>
        </p:nvCxnSpPr>
        <p:spPr>
          <a:xfrm flipH="1">
            <a:off x="3084650" y="794650"/>
            <a:ext cx="722400" cy="231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p31"/>
          <p:cNvCxnSpPr/>
          <p:nvPr/>
        </p:nvCxnSpPr>
        <p:spPr>
          <a:xfrm flipH="1" rot="10800000">
            <a:off x="5230200" y="548925"/>
            <a:ext cx="1141500" cy="57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p31"/>
          <p:cNvCxnSpPr/>
          <p:nvPr/>
        </p:nvCxnSpPr>
        <p:spPr>
          <a:xfrm>
            <a:off x="5295200" y="888550"/>
            <a:ext cx="375600" cy="24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1" name="Google Shape;321;p31"/>
          <p:cNvSpPr txBox="1"/>
          <p:nvPr/>
        </p:nvSpPr>
        <p:spPr>
          <a:xfrm>
            <a:off x="354400" y="3212325"/>
            <a:ext cx="24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Non-stealthy Routing Attack</a:t>
            </a:r>
            <a:endParaRPr/>
          </a:p>
        </p:txBody>
      </p:sp>
      <p:cxnSp>
        <p:nvCxnSpPr>
          <p:cNvPr id="322" name="Google Shape;322;p31"/>
          <p:cNvCxnSpPr/>
          <p:nvPr/>
        </p:nvCxnSpPr>
        <p:spPr>
          <a:xfrm>
            <a:off x="433425" y="3838075"/>
            <a:ext cx="8163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3" name="Google Shape;323;p31"/>
          <p:cNvSpPr txBox="1"/>
          <p:nvPr/>
        </p:nvSpPr>
        <p:spPr>
          <a:xfrm>
            <a:off x="1285850" y="3530275"/>
            <a:ext cx="21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of Client’s Network Traffic</a:t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486507" y="4550001"/>
            <a:ext cx="543300" cy="534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 txBox="1"/>
          <p:nvPr/>
        </p:nvSpPr>
        <p:spPr>
          <a:xfrm>
            <a:off x="1285850" y="4469000"/>
            <a:ext cx="24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With Adversary’s Route Installed</a:t>
            </a:r>
            <a:endParaRPr/>
          </a:p>
        </p:txBody>
      </p:sp>
      <p:sp>
        <p:nvSpPr>
          <p:cNvPr id="326" name="Google Shape;326;p31"/>
          <p:cNvSpPr txBox="1"/>
          <p:nvPr>
            <p:ph idx="4294967295" type="title"/>
          </p:nvPr>
        </p:nvSpPr>
        <p:spPr>
          <a:xfrm>
            <a:off x="296775" y="166350"/>
            <a:ext cx="24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sub-prefix attack</a:t>
            </a:r>
            <a:endParaRPr/>
          </a:p>
        </p:txBody>
      </p:sp>
      <p:sp>
        <p:nvSpPr>
          <p:cNvPr id="327" name="Google Shape;327;p31"/>
          <p:cNvSpPr txBox="1"/>
          <p:nvPr/>
        </p:nvSpPr>
        <p:spPr>
          <a:xfrm>
            <a:off x="4180864" y="2151312"/>
            <a:ext cx="782400" cy="615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174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Cogent</a:t>
            </a:r>
            <a:endParaRPr/>
          </a:p>
        </p:txBody>
      </p:sp>
      <p:sp>
        <p:nvSpPr>
          <p:cNvPr id="328" name="Google Shape;328;p31"/>
          <p:cNvSpPr txBox="1"/>
          <p:nvPr/>
        </p:nvSpPr>
        <p:spPr>
          <a:xfrm>
            <a:off x="6923050" y="1313850"/>
            <a:ext cx="22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2604:4540:82::/47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5119575" y="4145875"/>
            <a:ext cx="22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2604:4540:82::/48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330" name="Google Shape;330;p31"/>
          <p:cNvCxnSpPr/>
          <p:nvPr/>
        </p:nvCxnSpPr>
        <p:spPr>
          <a:xfrm flipH="1" rot="10800000">
            <a:off x="5050050" y="1514670"/>
            <a:ext cx="393900" cy="358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31"/>
          <p:cNvCxnSpPr/>
          <p:nvPr/>
        </p:nvCxnSpPr>
        <p:spPr>
          <a:xfrm flipH="1" rot="10800000">
            <a:off x="5056663" y="1553800"/>
            <a:ext cx="459900" cy="383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AutoNum type="arabicPeriod"/>
            </a:pPr>
            <a:r>
              <a:rPr b="1" lang="en">
                <a:solidFill>
                  <a:schemeClr val="accent4"/>
                </a:solidFill>
              </a:rPr>
              <a:t>Motivation and Terminology</a:t>
            </a:r>
            <a:endParaRPr b="1">
              <a:solidFill>
                <a:schemeClr val="accent4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Background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Launching the Attack in the Real World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Attack Viability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Countermeasures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subprefix attack is seen everywhere</a:t>
            </a:r>
            <a:endParaRPr/>
          </a:p>
        </p:txBody>
      </p:sp>
      <p:pic>
        <p:nvPicPr>
          <p:cNvPr id="337" name="Google Shape;3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197" cy="82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1725" y="1954575"/>
            <a:ext cx="4620551" cy="16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2"/>
          <p:cNvSpPr txBox="1"/>
          <p:nvPr/>
        </p:nvSpPr>
        <p:spPr>
          <a:xfrm>
            <a:off x="1184550" y="3728200"/>
            <a:ext cx="6774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ris_subscribe_ok {'subscription': {'prefix': '2604:4540:82::/48', 'moreSpecific': True, 'lessSpecific': False}, 'socketOptions': {'includeRaw': True, 'acknowledge': True}}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ris_message {'timestamp': 1663691310.63, 'peer': '2001:978:4::b', 'peer_asn': '174', 'id': '25-28178-16349017', 'host': 'rrc25', 'type': 'UPDATE', 'path': [174, 20473], 'origin': 'igp', 'med': 78041, </a:t>
            </a:r>
            <a:r>
              <a:rPr lang="en" sz="1000">
                <a:solidFill>
                  <a:srgbClr val="CC0000"/>
                </a:solidFill>
              </a:rPr>
              <a:t>'announcements'</a:t>
            </a:r>
            <a:r>
              <a:rPr lang="en" sz="1000">
                <a:solidFill>
                  <a:schemeClr val="dk1"/>
                </a:solidFill>
              </a:rPr>
              <a:t>: [{'next_hop': '2001:978:4::b', 'prefixes': ['2a0e:97c6:5226::/48', '2a0e:97c6:506d::/48', </a:t>
            </a:r>
            <a:r>
              <a:rPr lang="en" sz="1000">
                <a:solidFill>
                  <a:srgbClr val="CC0000"/>
                </a:solidFill>
              </a:rPr>
              <a:t>'2604:4540:82::/48'</a:t>
            </a:r>
            <a:r>
              <a:rPr lang="en" sz="1000">
                <a:solidFill>
                  <a:schemeClr val="dk1"/>
                </a:solidFill>
              </a:rPr>
              <a:t>]}]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54389" y="1705933"/>
            <a:ext cx="1436400" cy="1413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" name="Google Shape;345;p33"/>
          <p:cNvGrpSpPr/>
          <p:nvPr/>
        </p:nvGrpSpPr>
        <p:grpSpPr>
          <a:xfrm>
            <a:off x="7282462" y="1666400"/>
            <a:ext cx="1505700" cy="1492200"/>
            <a:chOff x="6253762" y="1666400"/>
            <a:chExt cx="1505700" cy="1492200"/>
          </a:xfrm>
        </p:grpSpPr>
        <p:sp>
          <p:nvSpPr>
            <p:cNvPr id="346" name="Google Shape;346;p33"/>
            <p:cNvSpPr/>
            <p:nvPr/>
          </p:nvSpPr>
          <p:spPr>
            <a:xfrm>
              <a:off x="6253762" y="1666400"/>
              <a:ext cx="1505700" cy="1492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7" name="Google Shape;347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6525" y="1733525"/>
              <a:ext cx="800125" cy="8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33"/>
            <p:cNvSpPr txBox="1"/>
            <p:nvPr/>
          </p:nvSpPr>
          <p:spPr>
            <a:xfrm>
              <a:off x="6326500" y="2533650"/>
              <a:ext cx="136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Silicon Valley Datacenter</a:t>
              </a:r>
              <a:endParaRPr sz="1000"/>
            </a:p>
          </p:txBody>
        </p:sp>
      </p:grpSp>
      <p:grpSp>
        <p:nvGrpSpPr>
          <p:cNvPr id="349" name="Google Shape;349;p33"/>
          <p:cNvGrpSpPr/>
          <p:nvPr/>
        </p:nvGrpSpPr>
        <p:grpSpPr>
          <a:xfrm>
            <a:off x="3818452" y="1705933"/>
            <a:ext cx="1436317" cy="1413139"/>
            <a:chOff x="3055645" y="1973575"/>
            <a:chExt cx="1653600" cy="2007300"/>
          </a:xfrm>
        </p:grpSpPr>
        <p:sp>
          <p:nvSpPr>
            <p:cNvPr id="350" name="Google Shape;350;p33"/>
            <p:cNvSpPr/>
            <p:nvPr/>
          </p:nvSpPr>
          <p:spPr>
            <a:xfrm>
              <a:off x="3055645" y="1973575"/>
              <a:ext cx="1653600" cy="2007300"/>
            </a:xfrm>
            <a:prstGeom prst="ellipse">
              <a:avLst/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3"/>
            <p:cNvSpPr txBox="1"/>
            <p:nvPr/>
          </p:nvSpPr>
          <p:spPr>
            <a:xfrm>
              <a:off x="3472882" y="2606217"/>
              <a:ext cx="900600" cy="8745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174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Cogent</a:t>
              </a:r>
              <a:endParaRPr/>
            </a:p>
          </p:txBody>
        </p:sp>
      </p:grpSp>
      <p:pic>
        <p:nvPicPr>
          <p:cNvPr id="352" name="Google Shape;35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390" y="3900162"/>
            <a:ext cx="990451" cy="1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75" y="1794248"/>
            <a:ext cx="594350" cy="7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3"/>
          <p:cNvSpPr txBox="1"/>
          <p:nvPr/>
        </p:nvSpPr>
        <p:spPr>
          <a:xfrm>
            <a:off x="506750" y="2419350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Client Network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São Paulo</a:t>
            </a:r>
            <a:endParaRPr sz="1000"/>
          </a:p>
        </p:txBody>
      </p:sp>
      <p:cxnSp>
        <p:nvCxnSpPr>
          <p:cNvPr id="355" name="Google Shape;355;p33"/>
          <p:cNvCxnSpPr>
            <a:stCxn id="344" idx="6"/>
            <a:endCxn id="350" idx="2"/>
          </p:cNvCxnSpPr>
          <p:nvPr/>
        </p:nvCxnSpPr>
        <p:spPr>
          <a:xfrm>
            <a:off x="1790789" y="2412433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33"/>
          <p:cNvCxnSpPr/>
          <p:nvPr/>
        </p:nvCxnSpPr>
        <p:spPr>
          <a:xfrm>
            <a:off x="5254781" y="2412502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3"/>
          <p:cNvCxnSpPr>
            <a:stCxn id="352" idx="0"/>
            <a:endCxn id="350" idx="4"/>
          </p:cNvCxnSpPr>
          <p:nvPr/>
        </p:nvCxnSpPr>
        <p:spPr>
          <a:xfrm rot="10800000">
            <a:off x="4536616" y="3118962"/>
            <a:ext cx="0" cy="78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8" name="Google Shape;35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1625" y="8059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3771" y="172214"/>
            <a:ext cx="1505700" cy="910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33"/>
          <p:cNvCxnSpPr>
            <a:stCxn id="350" idx="0"/>
          </p:cNvCxnSpPr>
          <p:nvPr/>
        </p:nvCxnSpPr>
        <p:spPr>
          <a:xfrm flipH="1" rot="10800000">
            <a:off x="4536610" y="1004233"/>
            <a:ext cx="7200" cy="70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1" name="Google Shape;361;p33"/>
          <p:cNvSpPr txBox="1"/>
          <p:nvPr/>
        </p:nvSpPr>
        <p:spPr>
          <a:xfrm>
            <a:off x="4122002" y="388625"/>
            <a:ext cx="9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ASes </a:t>
            </a:r>
            <a:endParaRPr/>
          </a:p>
        </p:txBody>
      </p:sp>
      <p:cxnSp>
        <p:nvCxnSpPr>
          <p:cNvPr id="362" name="Google Shape;362;p33"/>
          <p:cNvCxnSpPr/>
          <p:nvPr/>
        </p:nvCxnSpPr>
        <p:spPr>
          <a:xfrm flipH="1" rot="10800000">
            <a:off x="3075375" y="905225"/>
            <a:ext cx="833400" cy="22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3" name="Google Shape;36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7225" y="2284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375" y="962325"/>
            <a:ext cx="899950" cy="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3"/>
          <p:cNvSpPr txBox="1"/>
          <p:nvPr/>
        </p:nvSpPr>
        <p:spPr>
          <a:xfrm>
            <a:off x="2195800" y="15241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cxnSp>
        <p:nvCxnSpPr>
          <p:cNvPr id="366" name="Google Shape;366;p33"/>
          <p:cNvCxnSpPr>
            <a:endCxn id="363" idx="1"/>
          </p:cNvCxnSpPr>
          <p:nvPr/>
        </p:nvCxnSpPr>
        <p:spPr>
          <a:xfrm flipH="1" rot="10800000">
            <a:off x="5199925" y="678450"/>
            <a:ext cx="1167300" cy="6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3"/>
          <p:cNvCxnSpPr/>
          <p:nvPr/>
        </p:nvCxnSpPr>
        <p:spPr>
          <a:xfrm>
            <a:off x="5179625" y="960800"/>
            <a:ext cx="411600" cy="31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8" name="Google Shape;368;p33"/>
          <p:cNvSpPr txBox="1"/>
          <p:nvPr/>
        </p:nvSpPr>
        <p:spPr>
          <a:xfrm>
            <a:off x="5262550" y="164811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sp>
        <p:nvSpPr>
          <p:cNvPr id="369" name="Google Shape;369;p33"/>
          <p:cNvSpPr txBox="1"/>
          <p:nvPr/>
        </p:nvSpPr>
        <p:spPr>
          <a:xfrm>
            <a:off x="6289050" y="8830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sp>
        <p:nvSpPr>
          <p:cNvPr id="370" name="Google Shape;370;p33"/>
          <p:cNvSpPr/>
          <p:nvPr/>
        </p:nvSpPr>
        <p:spPr>
          <a:xfrm>
            <a:off x="1741000" y="2607619"/>
            <a:ext cx="2733475" cy="1228325"/>
          </a:xfrm>
          <a:custGeom>
            <a:rect b="b" l="l" r="r" t="t"/>
            <a:pathLst>
              <a:path extrusionOk="0" h="49133" w="109339">
                <a:moveTo>
                  <a:pt x="0" y="299"/>
                </a:moveTo>
                <a:cubicBezTo>
                  <a:pt x="15731" y="1118"/>
                  <a:pt x="76162" y="-2928"/>
                  <a:pt x="94385" y="5211"/>
                </a:cubicBezTo>
                <a:cubicBezTo>
                  <a:pt x="112608" y="13350"/>
                  <a:pt x="106847" y="41813"/>
                  <a:pt x="109339" y="49133"/>
                </a:cubicBezTo>
              </a:path>
            </a:pathLst>
          </a:cu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71" name="Google Shape;371;p33"/>
          <p:cNvCxnSpPr/>
          <p:nvPr/>
        </p:nvCxnSpPr>
        <p:spPr>
          <a:xfrm rot="10800000">
            <a:off x="4717975" y="3106350"/>
            <a:ext cx="0" cy="72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2" name="Google Shape;372;p33"/>
          <p:cNvSpPr txBox="1"/>
          <p:nvPr/>
        </p:nvSpPr>
        <p:spPr>
          <a:xfrm>
            <a:off x="1285850" y="3974500"/>
            <a:ext cx="24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Propagation of Adversary’s Malicious Announcement</a:t>
            </a:r>
            <a:endParaRPr/>
          </a:p>
        </p:txBody>
      </p:sp>
      <p:sp>
        <p:nvSpPr>
          <p:cNvPr id="373" name="Google Shape;373;p33"/>
          <p:cNvSpPr txBox="1"/>
          <p:nvPr/>
        </p:nvSpPr>
        <p:spPr>
          <a:xfrm>
            <a:off x="354400" y="3212325"/>
            <a:ext cx="24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Stealthy Routing Attack</a:t>
            </a:r>
            <a:endParaRPr/>
          </a:p>
        </p:txBody>
      </p:sp>
      <p:sp>
        <p:nvSpPr>
          <p:cNvPr id="374" name="Google Shape;374;p33"/>
          <p:cNvSpPr txBox="1"/>
          <p:nvPr/>
        </p:nvSpPr>
        <p:spPr>
          <a:xfrm>
            <a:off x="1285850" y="3530275"/>
            <a:ext cx="21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of Client’s Network Traffic</a:t>
            </a:r>
            <a:endParaRPr/>
          </a:p>
        </p:txBody>
      </p:sp>
      <p:sp>
        <p:nvSpPr>
          <p:cNvPr id="375" name="Google Shape;375;p33"/>
          <p:cNvSpPr txBox="1"/>
          <p:nvPr/>
        </p:nvSpPr>
        <p:spPr>
          <a:xfrm>
            <a:off x="1285850" y="4469000"/>
            <a:ext cx="24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With Adversary’s Route Installed</a:t>
            </a:r>
            <a:endParaRPr/>
          </a:p>
        </p:txBody>
      </p:sp>
      <p:cxnSp>
        <p:nvCxnSpPr>
          <p:cNvPr id="376" name="Google Shape;376;p33"/>
          <p:cNvCxnSpPr/>
          <p:nvPr/>
        </p:nvCxnSpPr>
        <p:spPr>
          <a:xfrm>
            <a:off x="433425" y="4282300"/>
            <a:ext cx="816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33"/>
          <p:cNvCxnSpPr/>
          <p:nvPr/>
        </p:nvCxnSpPr>
        <p:spPr>
          <a:xfrm>
            <a:off x="433425" y="3838075"/>
            <a:ext cx="8163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8" name="Google Shape;378;p33"/>
          <p:cNvSpPr/>
          <p:nvPr/>
        </p:nvSpPr>
        <p:spPr>
          <a:xfrm>
            <a:off x="486507" y="4550001"/>
            <a:ext cx="543300" cy="534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 txBox="1"/>
          <p:nvPr/>
        </p:nvSpPr>
        <p:spPr>
          <a:xfrm>
            <a:off x="4899325" y="3612525"/>
            <a:ext cx="42885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Community: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NO_EXPORT (RFC 1997 or 174:990 for Cogent)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80" name="Google Shape;380;p33"/>
          <p:cNvSpPr txBox="1"/>
          <p:nvPr>
            <p:ph idx="4294967295" type="title"/>
          </p:nvPr>
        </p:nvSpPr>
        <p:spPr>
          <a:xfrm>
            <a:off x="296775" y="166350"/>
            <a:ext cx="24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Stealthy</a:t>
            </a:r>
            <a:r>
              <a:rPr lang="en"/>
              <a:t> sub-prefix attack</a:t>
            </a:r>
            <a:endParaRPr/>
          </a:p>
        </p:txBody>
      </p:sp>
      <p:sp>
        <p:nvSpPr>
          <p:cNvPr id="381" name="Google Shape;381;p33"/>
          <p:cNvSpPr txBox="1"/>
          <p:nvPr/>
        </p:nvSpPr>
        <p:spPr>
          <a:xfrm>
            <a:off x="6923050" y="1313850"/>
            <a:ext cx="22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2604:4540:82::/47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4899325" y="3379575"/>
            <a:ext cx="22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2604:4540:82::/48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383" name="Google Shape;383;p33"/>
          <p:cNvCxnSpPr/>
          <p:nvPr/>
        </p:nvCxnSpPr>
        <p:spPr>
          <a:xfrm flipH="1" rot="10800000">
            <a:off x="5056663" y="1553800"/>
            <a:ext cx="459900" cy="383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Stealthy attack is seen nowhere</a:t>
            </a:r>
            <a:endParaRPr/>
          </a:p>
        </p:txBody>
      </p:sp>
      <p:pic>
        <p:nvPicPr>
          <p:cNvPr id="389" name="Google Shape;3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238" y="1017725"/>
            <a:ext cx="8727527" cy="6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4"/>
          <p:cNvSpPr txBox="1"/>
          <p:nvPr/>
        </p:nvSpPr>
        <p:spPr>
          <a:xfrm>
            <a:off x="1184550" y="3728200"/>
            <a:ext cx="677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ris_subscribe_ok {'subscription': {'prefix': '2604:4540:82::/48', 'moreSpecific': True, 'lessSpecific': False}, 'socketOptions': {'includeRaw': True, 'acknowledge': True}}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391" name="Google Shape;3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7763" y="1843150"/>
            <a:ext cx="3628476" cy="1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of Internet was affected by stealthy route</a:t>
            </a:r>
            <a:endParaRPr/>
          </a:p>
        </p:txBody>
      </p:sp>
      <p:sp>
        <p:nvSpPr>
          <p:cNvPr id="397" name="Google Shape;397;p35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Ran a ping scan to a 1k randomly selected ping hosts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Source IP address of the scan was within the hijacked prefix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I.e., Hosts responded to either victim or adversary </a:t>
            </a:r>
            <a:r>
              <a:rPr lang="en">
                <a:solidFill>
                  <a:schemeClr val="dk1"/>
                </a:solidFill>
              </a:rPr>
              <a:t>depending</a:t>
            </a:r>
            <a:r>
              <a:rPr lang="en">
                <a:solidFill>
                  <a:schemeClr val="dk1"/>
                </a:solidFill>
              </a:rPr>
              <a:t> on whether they were affected by the attack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In scan, 100% of responses went to adversary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Prefix owner exclusively used Cogent for transit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See attack demo video for more: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https://drive.google.com/file/d/19Cr0JNRXeYqlWKoPR8K39JlDImlnPmC4/view?usp=sharing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403" name="Google Shape;403;p36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Motivation and Terminology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Background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Launching the Attack in the Real World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AutoNum type="arabicPeriod"/>
            </a:pPr>
            <a:r>
              <a:rPr b="1" lang="en">
                <a:solidFill>
                  <a:schemeClr val="accent4"/>
                </a:solidFill>
              </a:rPr>
              <a:t>Attack Viability</a:t>
            </a:r>
            <a:endParaRPr b="1">
              <a:solidFill>
                <a:schemeClr val="accent4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Countermeasures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networks have this behavior</a:t>
            </a:r>
            <a:endParaRPr/>
          </a:p>
        </p:txBody>
      </p:sp>
      <p:graphicFrame>
        <p:nvGraphicFramePr>
          <p:cNvPr id="409" name="Google Shape;409;p37"/>
          <p:cNvGraphicFramePr/>
          <p:nvPr/>
        </p:nvGraphicFramePr>
        <p:xfrm>
          <a:off x="168195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{FD4FB533-3B3E-408F-ACE9-A4D5F0175706}</a:tableStyleId>
              </a:tblPr>
              <a:tblGrid>
                <a:gridCol w="164350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Network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Cogent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Telia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NTT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Sprint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Supports NO_EXPORT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BGP Monitoring Session with RIPE RIS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Suppressed</a:t>
                      </a:r>
                      <a:r>
                        <a:rPr lang="en"/>
                        <a:t> session with RIPE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Invisible from Thousandeyes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Invisible from Cisco Crosswork Cloud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10" name="Google Shape;410;p37"/>
          <p:cNvSpPr txBox="1"/>
          <p:nvPr/>
        </p:nvSpPr>
        <p:spPr>
          <a:xfrm>
            <a:off x="255300" y="1129450"/>
            <a:ext cx="136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Many thanks to: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RGNet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Edge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Princeton OIT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of the Internet is hijackable via these networks </a:t>
            </a:r>
            <a:endParaRPr/>
          </a:p>
        </p:txBody>
      </p:sp>
      <p:sp>
        <p:nvSpPr>
          <p:cNvPr id="416" name="Google Shape;416;p38"/>
          <p:cNvSpPr txBox="1"/>
          <p:nvPr>
            <p:ph idx="1" type="body"/>
          </p:nvPr>
        </p:nvSpPr>
        <p:spPr>
          <a:xfrm>
            <a:off x="311700" y="1152475"/>
            <a:ext cx="87459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Ran simulations of AS-</a:t>
            </a:r>
            <a:r>
              <a:rPr lang="en">
                <a:solidFill>
                  <a:schemeClr val="dk1"/>
                </a:solidFill>
              </a:rPr>
              <a:t>level</a:t>
            </a:r>
            <a:r>
              <a:rPr lang="en">
                <a:solidFill>
                  <a:schemeClr val="dk1"/>
                </a:solidFill>
              </a:rPr>
              <a:t> paths between 150 random ASes using the CAIDA topology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Just assuming an adversary installed a malicious route in the n</a:t>
            </a:r>
            <a:r>
              <a:rPr lang="en">
                <a:solidFill>
                  <a:schemeClr val="dk1"/>
                </a:solidFill>
              </a:rPr>
              <a:t>etworks</a:t>
            </a:r>
            <a:r>
              <a:rPr lang="en">
                <a:solidFill>
                  <a:schemeClr val="dk1"/>
                </a:solidFill>
              </a:rPr>
              <a:t> from the previous slide, picked a random victim AS’s prefix to hijack, the adversary would affect traffic from 23% source ASes on the Internet (on average)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If an adversary instead </a:t>
            </a:r>
            <a:r>
              <a:rPr lang="en">
                <a:solidFill>
                  <a:schemeClr val="dk1"/>
                </a:solidFill>
              </a:rPr>
              <a:t>chooses the top 5 largest ASes by customer cone, (3356, 1299, 174, 2914, 6762), on average it could hijack traffic from 39% of source ASes 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>
                <a:solidFill>
                  <a:schemeClr val="dk1"/>
                </a:solidFill>
              </a:rPr>
              <a:t>previous work on stealthy hijacks 2% of Internet traffic (90th percentile) and median case is &lt; .2%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A strategic adversary could do even better (e.g., 100% like in our experiment)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viable is a subprefix attack</a:t>
            </a:r>
            <a:endParaRPr/>
          </a:p>
        </p:txBody>
      </p:sp>
      <p:sp>
        <p:nvSpPr>
          <p:cNvPr id="422" name="Google Shape;422;p39"/>
          <p:cNvSpPr txBox="1"/>
          <p:nvPr>
            <p:ph idx="1" type="body"/>
          </p:nvPr>
        </p:nvSpPr>
        <p:spPr>
          <a:xfrm>
            <a:off x="311700" y="1152475"/>
            <a:ext cx="87459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RPKI can prevent subprefix attacks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>
                <a:solidFill>
                  <a:schemeClr val="dk1"/>
                </a:solidFill>
              </a:rPr>
              <a:t>RPKI ROAs specify proper prefix length, </a:t>
            </a:r>
            <a:r>
              <a:rPr lang="en">
                <a:solidFill>
                  <a:schemeClr val="dk1"/>
                </a:solidFill>
              </a:rPr>
              <a:t>announcements for other prefix lengths are blocked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>
                <a:solidFill>
                  <a:schemeClr val="dk1"/>
                </a:solidFill>
              </a:rPr>
              <a:t>ROAs now cover ~50% of IP prefixes, ~50% still not protected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>
                <a:solidFill>
                  <a:schemeClr val="dk1"/>
                </a:solidFill>
              </a:rPr>
              <a:t>Of the ~50% of IP prefixes covered by RPKI, about 36% (18% of total) have an improper maxLength attribute leaving them still vulnerable to sub-prefix attacks [1] [2]</a:t>
            </a:r>
            <a:endParaRPr>
              <a:solidFill>
                <a:schemeClr val="dk1"/>
              </a:solidFill>
            </a:endParaRPr>
          </a:p>
          <a:p>
            <a:pPr indent="-32050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564">
                <a:solidFill>
                  <a:schemeClr val="dk1"/>
                </a:solidFill>
              </a:rPr>
              <a:t>My 2023 Usenix Security Paper [2] “How Effective is Multiple-Vantage-Point Domain Control Validation?” looked at TLS domains and found only %29.2 had all A record and Nameserver IPs protected against subprefix attacks</a:t>
            </a:r>
            <a:endParaRPr sz="1564">
              <a:solidFill>
                <a:schemeClr val="dk1"/>
              </a:solidFill>
            </a:endParaRPr>
          </a:p>
          <a:p>
            <a:pPr indent="-320507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564">
                <a:solidFill>
                  <a:schemeClr val="dk1"/>
                </a:solidFill>
              </a:rPr>
              <a:t>About half of these protected domains (15.2%) ran exclusively out of /24 announcements. Only %18.2 of domains were protected because of RPKI.</a:t>
            </a:r>
            <a:br>
              <a:rPr lang="en" sz="1564">
                <a:solidFill>
                  <a:schemeClr val="dk1"/>
                </a:solidFill>
              </a:rPr>
            </a:br>
            <a:endParaRPr sz="1564">
              <a:solidFill>
                <a:schemeClr val="dk1"/>
              </a:solidFill>
            </a:endParaRPr>
          </a:p>
          <a:p>
            <a:pPr indent="-320507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564">
                <a:solidFill>
                  <a:schemeClr val="dk1"/>
                </a:solidFill>
              </a:rPr>
              <a:t>Even with great RPKI progress, subprefix attacks are still highly viable (massive numbers in the wild each year)</a:t>
            </a:r>
            <a:endParaRPr sz="1564">
              <a:solidFill>
                <a:schemeClr val="dk1"/>
              </a:solidFill>
            </a:endParaRPr>
          </a:p>
        </p:txBody>
      </p:sp>
      <p:sp>
        <p:nvSpPr>
          <p:cNvPr id="423" name="Google Shape;423;p39"/>
          <p:cNvSpPr txBox="1"/>
          <p:nvPr/>
        </p:nvSpPr>
        <p:spPr>
          <a:xfrm>
            <a:off x="3517800" y="4483075"/>
            <a:ext cx="53145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2"/>
                </a:solidFill>
              </a:rPr>
              <a:t>[1] Yossi Gilad, Omar Sagga, and Sharon Goldberg. 2017. MaxLength Con-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2"/>
                </a:solidFill>
              </a:rPr>
              <a:t>sidered Harmful to the RPKI. In International Conference on Emerging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2"/>
                </a:solidFill>
              </a:rPr>
              <a:t>Networking EXperiments and Technologies (Incheon, Republic of Korea)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2"/>
                </a:solidFill>
              </a:rPr>
              <a:t>(CoNEXT). Association for Computing Machinery, New York, NY, USA,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</a:rPr>
              <a:t>101–107. https://doi.org/10.1145/3143361.3143363</a:t>
            </a:r>
            <a:endParaRPr sz="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a major network really propagate a malicious route directly from a customer?</a:t>
            </a:r>
            <a:endParaRPr/>
          </a:p>
        </p:txBody>
      </p:sp>
      <p:sp>
        <p:nvSpPr>
          <p:cNvPr id="429" name="Google Shape;429;p40"/>
          <p:cNvSpPr txBox="1"/>
          <p:nvPr>
            <p:ph idx="1" type="body"/>
          </p:nvPr>
        </p:nvSpPr>
        <p:spPr>
          <a:xfrm>
            <a:off x="311700" y="1438275"/>
            <a:ext cx="8745900" cy="3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795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AutoNum type="arabicPeriod"/>
            </a:pPr>
            <a:r>
              <a:rPr lang="en">
                <a:solidFill>
                  <a:schemeClr val="dk1"/>
                </a:solidFill>
              </a:rPr>
              <a:t>Unfortunately: </a:t>
            </a:r>
            <a:r>
              <a:rPr lang="en">
                <a:solidFill>
                  <a:schemeClr val="dk1"/>
                </a:solidFill>
              </a:rPr>
              <a:t>Yes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Some examples: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“AS3266: BitCanal hijack factory, courtesy of Cogent, GTT, and Level3”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https://mailman.nanog.org/pipermail/nanog/2018-June/096034.html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“I guess AS1299 Arelion doesn't check if the origin AS of an announcement is in the customer's AS-SET but it's pretty normal and understandable.”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https://mailman.nanog.org/pipermail/nanog/2022-August/220320.html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“As such, it seems likely a peer or customer of AS6461 [Zayo] was [launching BGP hijacks].”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https://mailman.nanog.org/pipermail/nanog/2022-February/217602.html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Know your customer is important but only effective to an extent because it does not rely on true cryptographic identifiers.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435" name="Google Shape;435;p41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Motivation and Terminology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Background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Launching the Attack in the Real World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Attack Viability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AutoNum type="arabicPeriod"/>
            </a:pPr>
            <a:r>
              <a:rPr b="1" lang="en">
                <a:solidFill>
                  <a:schemeClr val="accent4"/>
                </a:solidFill>
              </a:rPr>
              <a:t>Countermeasures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BGP monitoring and why is it important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Using a combination public (e.g., </a:t>
            </a:r>
            <a:r>
              <a:rPr b="1" lang="en">
                <a:solidFill>
                  <a:schemeClr val="dk1"/>
                </a:solidFill>
              </a:rPr>
              <a:t>RIPE NCC RIS</a:t>
            </a:r>
            <a:r>
              <a:rPr lang="en">
                <a:solidFill>
                  <a:schemeClr val="dk1"/>
                </a:solidFill>
              </a:rPr>
              <a:t>) </a:t>
            </a:r>
            <a:r>
              <a:rPr lang="en">
                <a:solidFill>
                  <a:schemeClr val="dk1"/>
                </a:solidFill>
              </a:rPr>
              <a:t>and/or private data feeds to observe global BGP updates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Monitoring can identify BGP attacks for real time responses/mitigations or after-the-fact incident investigation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BGP monitoring systems are coming to play a large role in routing security given the relatively slow adoption of high-security interdomain routing protocols (e.g., BGPSEC)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2"/>
          <p:cNvSpPr txBox="1"/>
          <p:nvPr>
            <p:ph type="title"/>
          </p:nvPr>
        </p:nvSpPr>
        <p:spPr>
          <a:xfrm>
            <a:off x="25075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Countermeasures</a:t>
            </a:r>
            <a:endParaRPr/>
          </a:p>
        </p:txBody>
      </p:sp>
      <p:sp>
        <p:nvSpPr>
          <p:cNvPr id="441" name="Google Shape;441;p42"/>
          <p:cNvSpPr txBox="1"/>
          <p:nvPr>
            <p:ph idx="1" type="body"/>
          </p:nvPr>
        </p:nvSpPr>
        <p:spPr>
          <a:xfrm>
            <a:off x="250750" y="1024700"/>
            <a:ext cx="7178700" cy="40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Networks need to not allow customer-applied NO_EXPORT to control exporting behavior to route monitoring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" sz="1600">
                <a:solidFill>
                  <a:schemeClr val="dk1"/>
                </a:solidFill>
              </a:rPr>
              <a:t>Customer networks should not decide what is sent to BGP monitoring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b="1" lang="en" sz="1600">
                <a:solidFill>
                  <a:schemeClr val="dk1"/>
                </a:solidFill>
              </a:rPr>
              <a:t>Option 1</a:t>
            </a:r>
            <a:r>
              <a:rPr lang="en" sz="1600">
                <a:solidFill>
                  <a:schemeClr val="dk1"/>
                </a:solidFill>
              </a:rPr>
              <a:t>: </a:t>
            </a:r>
            <a:r>
              <a:rPr lang="en" sz="1600">
                <a:solidFill>
                  <a:schemeClr val="dk1"/>
                </a:solidFill>
              </a:rPr>
              <a:t>Translate</a:t>
            </a:r>
            <a:r>
              <a:rPr lang="en" sz="1600">
                <a:solidFill>
                  <a:schemeClr val="dk1"/>
                </a:solidFill>
              </a:rPr>
              <a:t> RFC NO_EXPORT to a different AS-specific use community that only applies to normal BGP neighbors and not route monitoring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b="1" lang="en" sz="1600">
                <a:solidFill>
                  <a:schemeClr val="dk1"/>
                </a:solidFill>
              </a:rPr>
              <a:t>Option 2</a:t>
            </a:r>
            <a:r>
              <a:rPr lang="en" sz="1600">
                <a:solidFill>
                  <a:schemeClr val="dk1"/>
                </a:solidFill>
              </a:rPr>
              <a:t>: Run BGP </a:t>
            </a:r>
            <a:r>
              <a:rPr lang="en" sz="1600">
                <a:solidFill>
                  <a:schemeClr val="dk1"/>
                </a:solidFill>
              </a:rPr>
              <a:t>monitoring</a:t>
            </a:r>
            <a:r>
              <a:rPr lang="en" sz="1600">
                <a:solidFill>
                  <a:schemeClr val="dk1"/>
                </a:solidFill>
              </a:rPr>
              <a:t> over iBGP sessions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romanLcPeriod"/>
            </a:pPr>
            <a:r>
              <a:rPr lang="en" sz="1600">
                <a:solidFill>
                  <a:schemeClr val="dk1"/>
                </a:solidFill>
              </a:rPr>
              <a:t>Currently used by kentik, still appears to not be pervasive enough to catch our sample attacks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romanLcPeriod"/>
            </a:pPr>
            <a:r>
              <a:rPr lang="en" sz="1600">
                <a:solidFill>
                  <a:schemeClr val="dk1"/>
                </a:solidFill>
              </a:rPr>
              <a:t>Still vulnerable to NO_ADVERTISE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b="1" lang="en" sz="1600">
                <a:solidFill>
                  <a:schemeClr val="dk1"/>
                </a:solidFill>
              </a:rPr>
              <a:t>Option 3</a:t>
            </a:r>
            <a:r>
              <a:rPr lang="en" sz="1600">
                <a:solidFill>
                  <a:schemeClr val="dk1"/>
                </a:solidFill>
              </a:rPr>
              <a:t>: Move monitoring to BMP (optimal long term)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b="1" lang="en" sz="1600">
                <a:solidFill>
                  <a:schemeClr val="dk1"/>
                </a:solidFill>
              </a:rPr>
              <a:t>Option 4</a:t>
            </a:r>
            <a:r>
              <a:rPr lang="en" sz="1600">
                <a:solidFill>
                  <a:schemeClr val="dk1"/>
                </a:solidFill>
              </a:rPr>
              <a:t>: Vender support flag (e.g., route_monitor_session BGP config flag)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3"/>
          <p:cNvSpPr txBox="1"/>
          <p:nvPr>
            <p:ph type="title"/>
          </p:nvPr>
        </p:nvSpPr>
        <p:spPr>
          <a:xfrm>
            <a:off x="25075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 Changes to Major Networks (option 1 rewriting)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/>
              <a:t>pseudo config for AS 1234</a:t>
            </a:r>
            <a:r>
              <a:rPr lang="en"/>
              <a:t>)</a:t>
            </a:r>
            <a:endParaRPr/>
          </a:p>
        </p:txBody>
      </p:sp>
      <p:sp>
        <p:nvSpPr>
          <p:cNvPr id="447" name="Google Shape;447;p43"/>
          <p:cNvSpPr txBox="1"/>
          <p:nvPr>
            <p:ph idx="1" type="body"/>
          </p:nvPr>
        </p:nvSpPr>
        <p:spPr>
          <a:xfrm>
            <a:off x="250750" y="1024700"/>
            <a:ext cx="7178700" cy="4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</a:t>
            </a:r>
            <a:r>
              <a:rPr lang="en" sz="1200"/>
              <a:t>ilter route_in {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if (NO_EXPORT) in bgp_community then { 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bgp_community.delete([</a:t>
            </a:r>
            <a:r>
              <a:rPr lang="en" sz="1200"/>
              <a:t>NO_EXPORT</a:t>
            </a:r>
            <a:r>
              <a:rPr lang="en" sz="1200"/>
              <a:t>]);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bgp_community.add(1234:997);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}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if (NO_EXPORT_SUBCONF) in bgp_community then { 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bgp_community.delete([NO_EXPORT_SUBCONF]);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bgp_community.add(1234:998);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}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if (NO_ADVERTISE) in bgp_community then { 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bgp_community.delete([NO_ADVERTISE]);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bgp_community.add(1234:999);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}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accept;}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filter bgp_neighbor_out {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if (1234:997 or 1234:998 or 1234:999) in bgp_community then { </a:t>
            </a:r>
            <a:endParaRPr sz="12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reject;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}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accept;</a:t>
            </a:r>
            <a:r>
              <a:rPr lang="en" sz="1200"/>
              <a:t>}</a:t>
            </a:r>
            <a:endParaRPr sz="1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filter ripe_routeviews_out {accept;}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4"/>
          <p:cNvSpPr txBox="1"/>
          <p:nvPr>
            <p:ph type="title"/>
          </p:nvPr>
        </p:nvSpPr>
        <p:spPr>
          <a:xfrm>
            <a:off x="25075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 Changes to Major Networks (option 2 iBGP)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(pseudo config for AS 1234)</a:t>
            </a:r>
            <a:endParaRPr/>
          </a:p>
        </p:txBody>
      </p:sp>
      <p:sp>
        <p:nvSpPr>
          <p:cNvPr id="453" name="Google Shape;453;p44"/>
          <p:cNvSpPr txBox="1"/>
          <p:nvPr>
            <p:ph idx="1" type="body"/>
          </p:nvPr>
        </p:nvSpPr>
        <p:spPr>
          <a:xfrm>
            <a:off x="250750" y="1024700"/>
            <a:ext cx="8712300" cy="4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protocol bgp routeviews {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local as 1234;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b="1" lang="en" sz="1200"/>
              <a:t>neighbor 10.142.12.6 as 1234; # RIPE/Routeviews could be </a:t>
            </a:r>
            <a:r>
              <a:rPr b="1" lang="en" sz="1200"/>
              <a:t>configured</a:t>
            </a:r>
            <a:r>
              <a:rPr b="1" lang="en" sz="1200"/>
              <a:t> to establish iBGP sessions using peer ASNs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import none;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export all;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lang="en" sz="1200"/>
              <a:t>f</a:t>
            </a:r>
            <a:r>
              <a:rPr lang="en" sz="1200"/>
              <a:t>ilter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b="1" lang="en" sz="1200"/>
              <a:t>next hop self; # Don’t leak internal nexthop details to RIPE/RotueViews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}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RIPE NCC Admins: Please consider iBGP sessions with peers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(this is highly viable and already used by Kentik’s BGP monitoring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https://kb.kentik.com/v0/Bd01.htm#Bd01-Router_BGP_Considerations</a:t>
            </a:r>
            <a:r>
              <a:rPr lang="en" sz="1900"/>
              <a:t> )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 at Networks</a:t>
            </a:r>
            <a:endParaRPr/>
          </a:p>
        </p:txBody>
      </p:sp>
      <p:sp>
        <p:nvSpPr>
          <p:cNvPr id="459" name="Google Shape;459;p45"/>
          <p:cNvSpPr txBox="1"/>
          <p:nvPr>
            <p:ph idx="1" type="body"/>
          </p:nvPr>
        </p:nvSpPr>
        <p:spPr>
          <a:xfrm>
            <a:off x="760650" y="1171525"/>
            <a:ext cx="762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 sz="2100">
                <a:solidFill>
                  <a:schemeClr val="dk1"/>
                </a:solidFill>
              </a:rPr>
              <a:t>Among US R&amp;E networks: ESNet and Internet 2 are considering deploying countermeasures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>
                <a:solidFill>
                  <a:schemeClr val="dk1"/>
                </a:solidFill>
              </a:rPr>
              <a:t>Any networks interested in deploying countermeasures for NO_EXPORT please reach out</a:t>
            </a:r>
            <a:r>
              <a:rPr b="1" lang="en" sz="2100"/>
              <a:t> </a:t>
            </a:r>
            <a:br>
              <a:rPr b="1" lang="en" sz="2100"/>
            </a:br>
            <a:r>
              <a:rPr b="1" lang="en" sz="2100"/>
              <a:t>( </a:t>
            </a:r>
            <a:r>
              <a:rPr b="1" lang="en" sz="2100" u="sng">
                <a:solidFill>
                  <a:schemeClr val="hlink"/>
                </a:solidFill>
                <a:hlinkClick r:id="rId3"/>
              </a:rPr>
              <a:t>birgelee@princeton.edu</a:t>
            </a:r>
            <a:r>
              <a:rPr b="1" lang="en" sz="2100"/>
              <a:t> )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>
                <a:solidFill>
                  <a:schemeClr val="dk1"/>
                </a:solidFill>
              </a:rPr>
              <a:t>See our technical report for more details</a:t>
            </a:r>
            <a:r>
              <a:rPr b="1" lang="en" sz="2100"/>
              <a:t> </a:t>
            </a:r>
            <a:r>
              <a:rPr b="1" lang="en" sz="2100" u="sng">
                <a:solidFill>
                  <a:schemeClr val="hlink"/>
                </a:solidFill>
                <a:hlinkClick r:id="rId4"/>
              </a:rPr>
              <a:t>https://arxiv.org/abs/2408.09622</a:t>
            </a:r>
            <a:endParaRPr b="1" sz="2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465" name="Google Shape;465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Henry Birge-Lee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Research Software Engineer</a:t>
            </a:r>
            <a:br>
              <a:rPr lang="en"/>
            </a:br>
            <a:r>
              <a:rPr lang="en"/>
              <a:t>Princeton Electrical Engineering and Computer Science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birgelee@princeton.edu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https://henrybirgelee.com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we are </a:t>
            </a:r>
            <a:r>
              <a:rPr lang="en"/>
              <a:t>interested in stealthy BGP attacks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If you can make your attack stealthy you can (potentially) evade detection and mitigation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Stealthy attacks are possible and studied by prior work </a:t>
            </a:r>
            <a:br>
              <a:rPr lang="en"/>
            </a:br>
            <a:r>
              <a:rPr lang="en" sz="1300"/>
              <a:t>Birge-Lee et al. ‘19 SICO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https://doi.org/10.1145/3319535.3363197</a:t>
            </a:r>
            <a:br>
              <a:rPr lang="en" sz="1300"/>
            </a:br>
            <a:r>
              <a:rPr lang="en" sz="1300"/>
              <a:t>Milolidakis et al. ‘23 “On the Effectiveness of BGP Hijackers That Evade Public Route Collectors,"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https://doi.org/10.1109/ACCESS.2023.3261128</a:t>
            </a:r>
            <a:r>
              <a:rPr lang="en" sz="1300"/>
              <a:t> </a:t>
            </a:r>
            <a:br>
              <a:rPr lang="en" sz="1300"/>
            </a:br>
            <a:r>
              <a:rPr lang="en" sz="1300"/>
              <a:t>Morillo et al. ‘21 ROV++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https://dx.doi.org/10.14722/ndss.2021.24438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Exactly what do we mean by “stealthy attack”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Many different metrics: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" sz="1600">
                <a:solidFill>
                  <a:schemeClr val="dk1"/>
                </a:solidFill>
              </a:rPr>
              <a:t>How much of the Internet sees your route?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" sz="1600">
                <a:solidFill>
                  <a:schemeClr val="dk1"/>
                </a:solidFill>
              </a:rPr>
              <a:t>Do attack detection algorithms think your attack is just background noise? </a:t>
            </a:r>
            <a:br>
              <a:rPr lang="en" sz="1600">
                <a:solidFill>
                  <a:schemeClr val="dk1"/>
                </a:solidFill>
              </a:rPr>
            </a:br>
            <a:r>
              <a:rPr b="1" lang="en" sz="1600">
                <a:solidFill>
                  <a:schemeClr val="dk1"/>
                </a:solidFill>
              </a:rPr>
              <a:t>N.A. for this talk</a:t>
            </a:r>
            <a:endParaRPr b="1"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" sz="1600">
                <a:solidFill>
                  <a:schemeClr val="dk1"/>
                </a:solidFill>
              </a:rPr>
              <a:t>Do networks using the route see the route?</a:t>
            </a:r>
            <a:br>
              <a:rPr lang="en" sz="1600">
                <a:solidFill>
                  <a:schemeClr val="dk1"/>
                </a:solidFill>
              </a:rPr>
            </a:br>
            <a:r>
              <a:rPr b="1" lang="en" sz="1600">
                <a:solidFill>
                  <a:schemeClr val="dk1"/>
                </a:solidFill>
              </a:rPr>
              <a:t>also achieved by our attack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AutoNum type="alphaLcPeriod"/>
            </a:pPr>
            <a:r>
              <a:rPr b="1" lang="en" sz="1600">
                <a:solidFill>
                  <a:schemeClr val="dk1"/>
                </a:solidFill>
              </a:rPr>
              <a:t>Do BGP monitoring services see the route? (focus of today’s talk)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354389" y="1705933"/>
            <a:ext cx="1436400" cy="1413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8"/>
          <p:cNvGrpSpPr/>
          <p:nvPr/>
        </p:nvGrpSpPr>
        <p:grpSpPr>
          <a:xfrm>
            <a:off x="7282462" y="1666400"/>
            <a:ext cx="1505700" cy="1492200"/>
            <a:chOff x="6253762" y="1666400"/>
            <a:chExt cx="1505700" cy="1492200"/>
          </a:xfrm>
        </p:grpSpPr>
        <p:sp>
          <p:nvSpPr>
            <p:cNvPr id="86" name="Google Shape;86;p18"/>
            <p:cNvSpPr/>
            <p:nvPr/>
          </p:nvSpPr>
          <p:spPr>
            <a:xfrm>
              <a:off x="6253762" y="1666400"/>
              <a:ext cx="1505700" cy="1492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" name="Google Shape;87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6525" y="1733525"/>
              <a:ext cx="800125" cy="8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8"/>
            <p:cNvSpPr txBox="1"/>
            <p:nvPr/>
          </p:nvSpPr>
          <p:spPr>
            <a:xfrm>
              <a:off x="6326500" y="2533650"/>
              <a:ext cx="1360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Datacenter</a:t>
              </a:r>
              <a:endParaRPr sz="1000"/>
            </a:p>
          </p:txBody>
        </p:sp>
      </p:grpSp>
      <p:grpSp>
        <p:nvGrpSpPr>
          <p:cNvPr id="89" name="Google Shape;89;p18"/>
          <p:cNvGrpSpPr/>
          <p:nvPr/>
        </p:nvGrpSpPr>
        <p:grpSpPr>
          <a:xfrm>
            <a:off x="3818452" y="1705933"/>
            <a:ext cx="1436317" cy="1413139"/>
            <a:chOff x="3055645" y="1973575"/>
            <a:chExt cx="1653600" cy="2007300"/>
          </a:xfrm>
        </p:grpSpPr>
        <p:sp>
          <p:nvSpPr>
            <p:cNvPr id="90" name="Google Shape;90;p18"/>
            <p:cNvSpPr/>
            <p:nvPr/>
          </p:nvSpPr>
          <p:spPr>
            <a:xfrm>
              <a:off x="3055645" y="1973575"/>
              <a:ext cx="1653600" cy="2007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 txBox="1"/>
            <p:nvPr/>
          </p:nvSpPr>
          <p:spPr>
            <a:xfrm>
              <a:off x="3472882" y="2692971"/>
              <a:ext cx="9006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 174</a:t>
              </a:r>
              <a:endParaRPr/>
            </a:p>
          </p:txBody>
        </p:sp>
      </p:grp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390" y="3900162"/>
            <a:ext cx="990451" cy="1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75" y="1794248"/>
            <a:ext cx="594350" cy="7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506750" y="2419350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Client Network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São Paulo</a:t>
            </a:r>
            <a:endParaRPr sz="1000"/>
          </a:p>
        </p:txBody>
      </p:sp>
      <p:cxnSp>
        <p:nvCxnSpPr>
          <p:cNvPr id="95" name="Google Shape;95;p18"/>
          <p:cNvCxnSpPr>
            <a:stCxn id="84" idx="6"/>
            <a:endCxn id="90" idx="2"/>
          </p:cNvCxnSpPr>
          <p:nvPr/>
        </p:nvCxnSpPr>
        <p:spPr>
          <a:xfrm>
            <a:off x="1790789" y="2412433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8"/>
          <p:cNvCxnSpPr/>
          <p:nvPr/>
        </p:nvCxnSpPr>
        <p:spPr>
          <a:xfrm>
            <a:off x="5254781" y="2412502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8"/>
          <p:cNvCxnSpPr>
            <a:stCxn id="92" idx="0"/>
            <a:endCxn id="90" idx="4"/>
          </p:cNvCxnSpPr>
          <p:nvPr/>
        </p:nvCxnSpPr>
        <p:spPr>
          <a:xfrm rot="10800000">
            <a:off x="4536616" y="3118962"/>
            <a:ext cx="0" cy="78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1625" y="8059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3771" y="172214"/>
            <a:ext cx="1505700" cy="910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8"/>
          <p:cNvCxnSpPr>
            <a:stCxn id="90" idx="0"/>
          </p:cNvCxnSpPr>
          <p:nvPr/>
        </p:nvCxnSpPr>
        <p:spPr>
          <a:xfrm flipH="1" rot="10800000">
            <a:off x="4536610" y="1004233"/>
            <a:ext cx="7200" cy="70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8"/>
          <p:cNvSpPr txBox="1"/>
          <p:nvPr/>
        </p:nvSpPr>
        <p:spPr>
          <a:xfrm>
            <a:off x="4122002" y="388625"/>
            <a:ext cx="9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ASes </a:t>
            </a:r>
            <a:endParaRPr/>
          </a:p>
        </p:txBody>
      </p:sp>
      <p:cxnSp>
        <p:nvCxnSpPr>
          <p:cNvPr id="102" name="Google Shape;102;p18"/>
          <p:cNvCxnSpPr/>
          <p:nvPr/>
        </p:nvCxnSpPr>
        <p:spPr>
          <a:xfrm flipH="1" rot="10800000">
            <a:off x="3075375" y="905225"/>
            <a:ext cx="833400" cy="22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7225" y="2284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375" y="962325"/>
            <a:ext cx="899950" cy="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2195800" y="15241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cxnSp>
        <p:nvCxnSpPr>
          <p:cNvPr id="106" name="Google Shape;106;p18"/>
          <p:cNvCxnSpPr>
            <a:endCxn id="103" idx="1"/>
          </p:cNvCxnSpPr>
          <p:nvPr/>
        </p:nvCxnSpPr>
        <p:spPr>
          <a:xfrm flipH="1" rot="10800000">
            <a:off x="5199925" y="678450"/>
            <a:ext cx="1167300" cy="6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8"/>
          <p:cNvCxnSpPr/>
          <p:nvPr/>
        </p:nvCxnSpPr>
        <p:spPr>
          <a:xfrm>
            <a:off x="5179625" y="960800"/>
            <a:ext cx="411600" cy="31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8"/>
          <p:cNvSpPr txBox="1"/>
          <p:nvPr/>
        </p:nvSpPr>
        <p:spPr>
          <a:xfrm>
            <a:off x="5262550" y="164811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sp>
        <p:nvSpPr>
          <p:cNvPr id="109" name="Google Shape;109;p18"/>
          <p:cNvSpPr txBox="1"/>
          <p:nvPr/>
        </p:nvSpPr>
        <p:spPr>
          <a:xfrm>
            <a:off x="6289050" y="8830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cxnSp>
        <p:nvCxnSpPr>
          <p:cNvPr id="110" name="Google Shape;110;p18"/>
          <p:cNvCxnSpPr/>
          <p:nvPr/>
        </p:nvCxnSpPr>
        <p:spPr>
          <a:xfrm flipH="1" rot="10800000">
            <a:off x="1720000" y="2694475"/>
            <a:ext cx="5605200" cy="31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7391350" y="948150"/>
            <a:ext cx="128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announce 2.2.2.0/23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3004550" y="4354500"/>
            <a:ext cx="113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354389" y="1705933"/>
            <a:ext cx="1436400" cy="14130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9"/>
          <p:cNvGrpSpPr/>
          <p:nvPr/>
        </p:nvGrpSpPr>
        <p:grpSpPr>
          <a:xfrm>
            <a:off x="7282462" y="1666400"/>
            <a:ext cx="1505700" cy="1492200"/>
            <a:chOff x="6253762" y="1666400"/>
            <a:chExt cx="1505700" cy="1492200"/>
          </a:xfrm>
        </p:grpSpPr>
        <p:sp>
          <p:nvSpPr>
            <p:cNvPr id="120" name="Google Shape;120;p19"/>
            <p:cNvSpPr/>
            <p:nvPr/>
          </p:nvSpPr>
          <p:spPr>
            <a:xfrm>
              <a:off x="6253762" y="1666400"/>
              <a:ext cx="1505700" cy="1492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" name="Google Shape;12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6525" y="1733525"/>
              <a:ext cx="800125" cy="8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9"/>
            <p:cNvSpPr txBox="1"/>
            <p:nvPr/>
          </p:nvSpPr>
          <p:spPr>
            <a:xfrm>
              <a:off x="6326500" y="2533650"/>
              <a:ext cx="1360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Datacenter</a:t>
              </a:r>
              <a:endParaRPr sz="1000"/>
            </a:p>
          </p:txBody>
        </p:sp>
      </p:grpSp>
      <p:grpSp>
        <p:nvGrpSpPr>
          <p:cNvPr id="123" name="Google Shape;123;p19"/>
          <p:cNvGrpSpPr/>
          <p:nvPr/>
        </p:nvGrpSpPr>
        <p:grpSpPr>
          <a:xfrm>
            <a:off x="3818452" y="1705933"/>
            <a:ext cx="1436317" cy="1413139"/>
            <a:chOff x="3055645" y="1973575"/>
            <a:chExt cx="1653600" cy="2007300"/>
          </a:xfrm>
        </p:grpSpPr>
        <p:sp>
          <p:nvSpPr>
            <p:cNvPr id="124" name="Google Shape;124;p19"/>
            <p:cNvSpPr/>
            <p:nvPr/>
          </p:nvSpPr>
          <p:spPr>
            <a:xfrm>
              <a:off x="3055645" y="1973575"/>
              <a:ext cx="1653600" cy="2007300"/>
            </a:xfrm>
            <a:prstGeom prst="ellipse">
              <a:avLst/>
            </a:prstGeom>
            <a:solidFill>
              <a:srgbClr val="CC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 txBox="1"/>
            <p:nvPr/>
          </p:nvSpPr>
          <p:spPr>
            <a:xfrm>
              <a:off x="3472882" y="2692971"/>
              <a:ext cx="900600" cy="5685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AS</a:t>
              </a:r>
              <a:endParaRPr/>
            </a:p>
          </p:txBody>
        </p:sp>
      </p:grpSp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390" y="3900162"/>
            <a:ext cx="990451" cy="1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75" y="1794248"/>
            <a:ext cx="594350" cy="7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506750" y="2419350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Client Network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São Paulo</a:t>
            </a:r>
            <a:endParaRPr sz="1000"/>
          </a:p>
        </p:txBody>
      </p:sp>
      <p:cxnSp>
        <p:nvCxnSpPr>
          <p:cNvPr id="129" name="Google Shape;129;p19"/>
          <p:cNvCxnSpPr>
            <a:stCxn id="118" idx="6"/>
            <a:endCxn id="124" idx="2"/>
          </p:cNvCxnSpPr>
          <p:nvPr/>
        </p:nvCxnSpPr>
        <p:spPr>
          <a:xfrm>
            <a:off x="1790789" y="2412433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9"/>
          <p:cNvCxnSpPr/>
          <p:nvPr/>
        </p:nvCxnSpPr>
        <p:spPr>
          <a:xfrm>
            <a:off x="5254781" y="2412502"/>
            <a:ext cx="2027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9"/>
          <p:cNvCxnSpPr>
            <a:stCxn id="126" idx="0"/>
            <a:endCxn id="124" idx="4"/>
          </p:cNvCxnSpPr>
          <p:nvPr/>
        </p:nvCxnSpPr>
        <p:spPr>
          <a:xfrm rot="10800000">
            <a:off x="4536616" y="3118962"/>
            <a:ext cx="0" cy="78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2" name="Google Shape;13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1625" y="8059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3771" y="172214"/>
            <a:ext cx="1505700" cy="910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9"/>
          <p:cNvCxnSpPr>
            <a:stCxn id="124" idx="0"/>
          </p:cNvCxnSpPr>
          <p:nvPr/>
        </p:nvCxnSpPr>
        <p:spPr>
          <a:xfrm flipH="1" rot="10800000">
            <a:off x="4536610" y="1004233"/>
            <a:ext cx="7200" cy="70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9"/>
          <p:cNvSpPr txBox="1"/>
          <p:nvPr/>
        </p:nvSpPr>
        <p:spPr>
          <a:xfrm>
            <a:off x="4122002" y="388625"/>
            <a:ext cx="9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ASes </a:t>
            </a:r>
            <a:endParaRPr/>
          </a:p>
        </p:txBody>
      </p:sp>
      <p:cxnSp>
        <p:nvCxnSpPr>
          <p:cNvPr id="136" name="Google Shape;136;p19"/>
          <p:cNvCxnSpPr/>
          <p:nvPr/>
        </p:nvCxnSpPr>
        <p:spPr>
          <a:xfrm flipH="1" rot="10800000">
            <a:off x="3075375" y="905225"/>
            <a:ext cx="833400" cy="22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7225" y="228475"/>
            <a:ext cx="899950" cy="8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375" y="962325"/>
            <a:ext cx="899950" cy="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2195800" y="15241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cxnSp>
        <p:nvCxnSpPr>
          <p:cNvPr id="140" name="Google Shape;140;p19"/>
          <p:cNvCxnSpPr>
            <a:endCxn id="137" idx="1"/>
          </p:cNvCxnSpPr>
          <p:nvPr/>
        </p:nvCxnSpPr>
        <p:spPr>
          <a:xfrm flipH="1" rot="10800000">
            <a:off x="5199925" y="678450"/>
            <a:ext cx="1167300" cy="6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5179625" y="960800"/>
            <a:ext cx="411600" cy="31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9"/>
          <p:cNvSpPr txBox="1"/>
          <p:nvPr/>
        </p:nvSpPr>
        <p:spPr>
          <a:xfrm>
            <a:off x="5262550" y="164811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sp>
        <p:nvSpPr>
          <p:cNvPr id="143" name="Google Shape;143;p19"/>
          <p:cNvSpPr txBox="1"/>
          <p:nvPr/>
        </p:nvSpPr>
        <p:spPr>
          <a:xfrm>
            <a:off x="6289050" y="883063"/>
            <a:ext cx="11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BGP Monitoring Vantage Point</a:t>
            </a:r>
            <a:endParaRPr sz="1000"/>
          </a:p>
        </p:txBody>
      </p:sp>
      <p:sp>
        <p:nvSpPr>
          <p:cNvPr id="144" name="Google Shape;144;p19"/>
          <p:cNvSpPr/>
          <p:nvPr/>
        </p:nvSpPr>
        <p:spPr>
          <a:xfrm>
            <a:off x="1741000" y="2607619"/>
            <a:ext cx="2733475" cy="1228325"/>
          </a:xfrm>
          <a:custGeom>
            <a:rect b="b" l="l" r="r" t="t"/>
            <a:pathLst>
              <a:path extrusionOk="0" h="49133" w="109339">
                <a:moveTo>
                  <a:pt x="0" y="299"/>
                </a:moveTo>
                <a:cubicBezTo>
                  <a:pt x="15731" y="1118"/>
                  <a:pt x="76162" y="-2928"/>
                  <a:pt x="94385" y="5211"/>
                </a:cubicBezTo>
                <a:cubicBezTo>
                  <a:pt x="112608" y="13350"/>
                  <a:pt x="106847" y="41813"/>
                  <a:pt x="109339" y="49133"/>
                </a:cubicBezTo>
              </a:path>
            </a:pathLst>
          </a:cu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45" name="Google Shape;145;p19"/>
          <p:cNvSpPr txBox="1"/>
          <p:nvPr/>
        </p:nvSpPr>
        <p:spPr>
          <a:xfrm>
            <a:off x="3004550" y="4354500"/>
            <a:ext cx="113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Adversary</a:t>
            </a:r>
            <a:endParaRPr/>
          </a:p>
        </p:txBody>
      </p:sp>
      <p:sp>
        <p:nvSpPr>
          <p:cNvPr id="146" name="Google Shape;146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7391350" y="948150"/>
            <a:ext cx="128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announce 2.2.2.0/23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4847063" y="3158600"/>
            <a:ext cx="206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Equally-specific attack: </a:t>
            </a:r>
            <a:r>
              <a:rPr lang="en"/>
              <a:t>announce 2.2.2.0/23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Subprefix attack: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 2.2.2.0/24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311700" y="1152475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Motivation and Terminology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AutoNum type="arabicPeriod"/>
            </a:pPr>
            <a:r>
              <a:rPr b="1" lang="en">
                <a:solidFill>
                  <a:schemeClr val="accent4"/>
                </a:solidFill>
              </a:rPr>
              <a:t>Background</a:t>
            </a:r>
            <a:endParaRPr b="1">
              <a:solidFill>
                <a:schemeClr val="accent4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Launching the Attack in the Real World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Attack Viability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Countermeasures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 Date on Stealthy Attacks</a:t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311700" y="1152475"/>
            <a:ext cx="871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Use an equally-specific BGP attack and shaping your announcement (BGP communities/AS-path poisoning) to avoid public monitors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Upside: Viable (</a:t>
            </a:r>
            <a:r>
              <a:rPr lang="en" sz="1300">
                <a:solidFill>
                  <a:schemeClr val="dk1"/>
                </a:solidFill>
              </a:rPr>
              <a:t>Birge-Lee et al. ‘19 SICO; Milolidakis et al. ‘21 Smart BGP Hijacks)</a:t>
            </a:r>
            <a:endParaRPr sz="13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Downside: Lot of monitors means only a small portion of the uses the malicious route</a:t>
            </a:r>
            <a:endParaRPr sz="13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Downside: Networks using the malicious route (source victims) see it in their tables</a:t>
            </a:r>
            <a:br>
              <a:rPr lang="en" sz="13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Use a subprefix attack and stop it from spreading to the source victim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Upside: Source victims have not </a:t>
            </a:r>
            <a:r>
              <a:rPr lang="en">
                <a:solidFill>
                  <a:schemeClr val="dk1"/>
                </a:solidFill>
              </a:rPr>
              <a:t>knowledge</a:t>
            </a:r>
            <a:r>
              <a:rPr lang="en">
                <a:solidFill>
                  <a:schemeClr val="dk1"/>
                </a:solidFill>
              </a:rPr>
              <a:t> of the malicious route they are using (Morillo et al. ‘21 ROV++)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Downside: Subprefix attacks spread all over the Internet, not stealthy at all from public monitors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61250" y="4279075"/>
            <a:ext cx="45720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SICO: Surgical Interception Attacks by Manipulating BGP Communities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https://dl.acm.org/doi/10.1145/3319535.3363197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A. Milolidakis, T. Bühler, K. Wang, M. Chiesa, L. Vanbever and S. Vissicchio, "On the Effectiveness of BGP Hijackers That Evade Public Route Collectors," in IEEE Access, vol. 11, pp. 31092-31124, 2023, </a:t>
            </a:r>
            <a:r>
              <a:rPr lang="en" sz="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https://doi.org/10.1109/ACCESS.2023.3261128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218150" y="4355275"/>
            <a:ext cx="37314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ROV++: Improved Deployable Defense against BGP Hijacking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5"/>
              </a:rPr>
              <a:t>https://www.ndss-symposium.org/ndss-paper/rov-improved-deployable-defense-against-bgp-hijacking/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