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a664691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ca664691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0dc73c838f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0dc73c838f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more detailed look at the TA signing process</a:t>
            </a:r>
            <a:endParaRPr/>
          </a:p>
          <a:p>
            <a:pPr indent="-298450" lvl="0" marL="457200" rtl="0" algn="l">
              <a:spcBef>
                <a:spcPts val="0"/>
              </a:spcBef>
              <a:spcAft>
                <a:spcPts val="0"/>
              </a:spcAft>
              <a:buSzPts val="1100"/>
              <a:buChar char="-"/>
            </a:pPr>
            <a:r>
              <a:rPr lang="en-GB"/>
              <a:t>The TA signer is operated on a laptop with a USB based HSM that is kept in a safe</a:t>
            </a:r>
            <a:endParaRPr/>
          </a:p>
          <a:p>
            <a:pPr indent="-298450" lvl="1" marL="914400" rtl="0" algn="l">
              <a:spcBef>
                <a:spcPts val="0"/>
              </a:spcBef>
              <a:spcAft>
                <a:spcPts val="0"/>
              </a:spcAft>
              <a:buSzPts val="1100"/>
              <a:buChar char="-"/>
            </a:pPr>
            <a:r>
              <a:rPr lang="en-GB"/>
              <a:t>Offline (always)</a:t>
            </a:r>
            <a:endParaRPr/>
          </a:p>
          <a:p>
            <a:pPr indent="-298450" lvl="1" marL="914400" rtl="0" algn="l">
              <a:spcBef>
                <a:spcPts val="0"/>
              </a:spcBef>
              <a:spcAft>
                <a:spcPts val="0"/>
              </a:spcAft>
              <a:buSzPts val="1100"/>
              <a:buChar char="-"/>
            </a:pPr>
            <a:r>
              <a:rPr lang="en-GB"/>
              <a:t>Turned off in the safe</a:t>
            </a:r>
            <a:endParaRPr/>
          </a:p>
          <a:p>
            <a:pPr indent="-298450" lvl="1" marL="914400" rtl="0" algn="l">
              <a:spcBef>
                <a:spcPts val="0"/>
              </a:spcBef>
              <a:spcAft>
                <a:spcPts val="0"/>
              </a:spcAft>
              <a:buSzPts val="1100"/>
              <a:buChar char="-"/>
            </a:pPr>
            <a:r>
              <a:rPr lang="en-GB"/>
              <a:t>Backups are </a:t>
            </a:r>
            <a:r>
              <a:rPr lang="en-GB"/>
              <a:t>taken after every session</a:t>
            </a:r>
            <a:endParaRPr/>
          </a:p>
          <a:p>
            <a:pPr indent="-298450" lvl="1" marL="914400" rtl="0" algn="l">
              <a:spcBef>
                <a:spcPts val="0"/>
              </a:spcBef>
              <a:spcAft>
                <a:spcPts val="0"/>
              </a:spcAft>
              <a:buSzPts val="1100"/>
              <a:buChar char="-"/>
            </a:pPr>
            <a:r>
              <a:rPr lang="en-GB"/>
              <a:t>Backups do not include the private key - that is in HSM</a:t>
            </a:r>
            <a:endParaRPr/>
          </a:p>
          <a:p>
            <a:pPr indent="-298450" lvl="1" marL="914400" rtl="0" algn="l">
              <a:spcBef>
                <a:spcPts val="0"/>
              </a:spcBef>
              <a:spcAft>
                <a:spcPts val="0"/>
              </a:spcAft>
              <a:buSzPts val="1100"/>
              <a:buChar char="-"/>
            </a:pPr>
            <a:r>
              <a:rPr lang="en-GB"/>
              <a:t>3/10 card holders need to approve that the HSM can use the key</a:t>
            </a:r>
            <a:endParaRPr/>
          </a:p>
          <a:p>
            <a:pPr indent="-298450" lvl="0" marL="457200" rtl="0" algn="l">
              <a:spcBef>
                <a:spcPts val="0"/>
              </a:spcBef>
              <a:spcAft>
                <a:spcPts val="0"/>
              </a:spcAft>
              <a:buSzPts val="1100"/>
              <a:buChar char="-"/>
            </a:pPr>
            <a:r>
              <a:rPr lang="en-GB"/>
              <a:t>Process:</a:t>
            </a:r>
            <a:endParaRPr/>
          </a:p>
          <a:p>
            <a:pPr indent="-298450" lvl="1" marL="914400" rtl="0" algn="l">
              <a:spcBef>
                <a:spcPts val="0"/>
              </a:spcBef>
              <a:spcAft>
                <a:spcPts val="0"/>
              </a:spcAft>
              <a:buSzPts val="1100"/>
              <a:buChar char="-"/>
            </a:pPr>
            <a:r>
              <a:rPr lang="en-GB"/>
              <a:t>Logically we have code in our online system that together act as a kind of TA proxy</a:t>
            </a:r>
            <a:endParaRPr/>
          </a:p>
          <a:p>
            <a:pPr indent="-298450" lvl="1" marL="914400" rtl="0" algn="l">
              <a:spcBef>
                <a:spcPts val="0"/>
              </a:spcBef>
              <a:spcAft>
                <a:spcPts val="0"/>
              </a:spcAft>
              <a:buSzPts val="1100"/>
              <a:buChar char="-"/>
            </a:pPr>
            <a:r>
              <a:rPr lang="en-GB"/>
              <a:t>Operator generates a request to re-sign the manifest/crl or cert for the ACA</a:t>
            </a:r>
            <a:endParaRPr/>
          </a:p>
          <a:p>
            <a:pPr indent="-298450" lvl="1" marL="914400" rtl="0" algn="l">
              <a:spcBef>
                <a:spcPts val="0"/>
              </a:spcBef>
              <a:spcAft>
                <a:spcPts val="0"/>
              </a:spcAft>
              <a:buSzPts val="1100"/>
              <a:buChar char="-"/>
            </a:pPr>
            <a:r>
              <a:rPr lang="en-GB"/>
              <a:t>Transferred over sneakernet: on a USB stick</a:t>
            </a:r>
            <a:endParaRPr/>
          </a:p>
          <a:p>
            <a:pPr indent="-298450" lvl="1" marL="914400" rtl="0" algn="l">
              <a:spcBef>
                <a:spcPts val="0"/>
              </a:spcBef>
              <a:spcAft>
                <a:spcPts val="0"/>
              </a:spcAft>
              <a:buSzPts val="1100"/>
              <a:buChar char="-"/>
            </a:pPr>
            <a:r>
              <a:rPr lang="en-GB"/>
              <a:t>Laptop taken from the safe (sealed bag)</a:t>
            </a:r>
            <a:endParaRPr/>
          </a:p>
          <a:p>
            <a:pPr indent="-298450" lvl="1" marL="914400" rtl="0" algn="l">
              <a:spcBef>
                <a:spcPts val="0"/>
              </a:spcBef>
              <a:spcAft>
                <a:spcPts val="0"/>
              </a:spcAft>
              <a:buSzPts val="1100"/>
              <a:buChar char="-"/>
            </a:pPr>
            <a:r>
              <a:rPr lang="en-GB"/>
              <a:t>3/10 card holders</a:t>
            </a:r>
            <a:endParaRPr/>
          </a:p>
          <a:p>
            <a:pPr indent="-298450" lvl="1" marL="914400" rtl="0" algn="l">
              <a:spcBef>
                <a:spcPts val="0"/>
              </a:spcBef>
              <a:spcAft>
                <a:spcPts val="0"/>
              </a:spcAft>
              <a:buSzPts val="1100"/>
              <a:buChar char="-"/>
            </a:pPr>
            <a:r>
              <a:rPr lang="en-GB"/>
              <a:t>HSM will sign new objects</a:t>
            </a:r>
            <a:endParaRPr/>
          </a:p>
          <a:p>
            <a:pPr indent="-298450" lvl="1" marL="914400" rtl="0" algn="l">
              <a:spcBef>
                <a:spcPts val="0"/>
              </a:spcBef>
              <a:spcAft>
                <a:spcPts val="0"/>
              </a:spcAft>
              <a:buSzPts val="1100"/>
              <a:buChar char="-"/>
            </a:pPr>
            <a:r>
              <a:rPr lang="en-GB"/>
              <a:t>Response is copied to USB</a:t>
            </a:r>
            <a:endParaRPr/>
          </a:p>
          <a:p>
            <a:pPr indent="-298450" lvl="1" marL="914400" rtl="0" algn="l">
              <a:spcBef>
                <a:spcPts val="0"/>
              </a:spcBef>
              <a:spcAft>
                <a:spcPts val="0"/>
              </a:spcAft>
              <a:buSzPts val="1100"/>
              <a:buChar char="-"/>
            </a:pPr>
            <a:r>
              <a:rPr lang="en-GB"/>
              <a:t>Backup is done</a:t>
            </a:r>
            <a:endParaRPr/>
          </a:p>
          <a:p>
            <a:pPr indent="-298450" lvl="1" marL="914400" rtl="0" algn="l">
              <a:spcBef>
                <a:spcPts val="0"/>
              </a:spcBef>
              <a:spcAft>
                <a:spcPts val="0"/>
              </a:spcAft>
              <a:buSzPts val="1100"/>
              <a:buChar char="-"/>
            </a:pPr>
            <a:r>
              <a:rPr lang="en-GB"/>
              <a:t>Response is uploaded to online system - this publishes and gives the cert to the ACA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0dc73c838f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0dc73c838f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describes the availability of our CA service</a:t>
            </a:r>
            <a:endParaRPr/>
          </a:p>
          <a:p>
            <a:pPr indent="-298450" lvl="0" marL="457200" rtl="0" algn="l">
              <a:spcBef>
                <a:spcPts val="0"/>
              </a:spcBef>
              <a:spcAft>
                <a:spcPts val="0"/>
              </a:spcAft>
              <a:buSzPts val="1100"/>
              <a:buChar char="-"/>
            </a:pPr>
            <a:r>
              <a:rPr lang="en-GB"/>
              <a:t>Note this is separate from the </a:t>
            </a:r>
            <a:r>
              <a:rPr lang="en-GB"/>
              <a:t>availability</a:t>
            </a:r>
            <a:r>
              <a:rPr lang="en-GB"/>
              <a:t> of our </a:t>
            </a:r>
            <a:r>
              <a:rPr lang="en-GB"/>
              <a:t>repository</a:t>
            </a:r>
            <a:r>
              <a:rPr lang="en-GB"/>
              <a:t> - will talk about that on the next slide</a:t>
            </a:r>
            <a:endParaRPr/>
          </a:p>
          <a:p>
            <a:pPr indent="-298450" lvl="0" marL="457200" rtl="0" algn="l">
              <a:spcBef>
                <a:spcPts val="0"/>
              </a:spcBef>
              <a:spcAft>
                <a:spcPts val="0"/>
              </a:spcAft>
              <a:buSzPts val="1100"/>
              <a:buChar char="-"/>
            </a:pPr>
            <a:r>
              <a:rPr lang="en-GB"/>
              <a:t>We have two points of presence (both in amsterdam equinix AM3 and AM5, </a:t>
            </a:r>
            <a:r>
              <a:rPr lang="en-GB"/>
              <a:t>looking</a:t>
            </a:r>
            <a:r>
              <a:rPr lang="en-GB"/>
              <a:t> at alternative for one of these)</a:t>
            </a:r>
            <a:endParaRPr/>
          </a:p>
          <a:p>
            <a:pPr indent="-298450" lvl="0" marL="457200" rtl="0" algn="l">
              <a:spcBef>
                <a:spcPts val="0"/>
              </a:spcBef>
              <a:spcAft>
                <a:spcPts val="0"/>
              </a:spcAft>
              <a:buSzPts val="1100"/>
              <a:buChar char="-"/>
            </a:pPr>
            <a:r>
              <a:rPr lang="en-GB"/>
              <a:t>Front-ends connect to backend core systems (either)</a:t>
            </a:r>
            <a:endParaRPr/>
          </a:p>
          <a:p>
            <a:pPr indent="-298450" lvl="0" marL="457200" rtl="0" algn="l">
              <a:spcBef>
                <a:spcPts val="0"/>
              </a:spcBef>
              <a:spcAft>
                <a:spcPts val="0"/>
              </a:spcAft>
              <a:buSzPts val="1100"/>
              <a:buChar char="-"/>
            </a:pPr>
            <a:r>
              <a:rPr lang="en-GB"/>
              <a:t>Core uses both netHSMs</a:t>
            </a:r>
            <a:endParaRPr/>
          </a:p>
          <a:p>
            <a:pPr indent="-298450" lvl="0" marL="457200" rtl="0" algn="l">
              <a:spcBef>
                <a:spcPts val="0"/>
              </a:spcBef>
              <a:spcAft>
                <a:spcPts val="0"/>
              </a:spcAft>
              <a:buSzPts val="1100"/>
              <a:buChar char="-"/>
            </a:pPr>
            <a:r>
              <a:rPr lang="en-GB"/>
              <a:t>Primary core responsible for background jobs - manual failover by 24/7 engineer</a:t>
            </a:r>
            <a:endParaRPr/>
          </a:p>
          <a:p>
            <a:pPr indent="-298450" lvl="0" marL="457200" rtl="0" algn="l">
              <a:spcBef>
                <a:spcPts val="0"/>
              </a:spcBef>
              <a:spcAft>
                <a:spcPts val="0"/>
              </a:spcAft>
              <a:buSzPts val="1100"/>
              <a:buChar char="-"/>
            </a:pPr>
            <a:r>
              <a:rPr lang="en-GB"/>
              <a:t>DB primary </a:t>
            </a:r>
            <a:r>
              <a:rPr lang="en-GB"/>
              <a:t>with</a:t>
            </a:r>
            <a:r>
              <a:rPr lang="en-GB"/>
              <a:t> replication - manual failover</a:t>
            </a:r>
            <a:endParaRPr/>
          </a:p>
          <a:p>
            <a:pPr indent="-298450" lvl="1" marL="914400" rtl="0" algn="l">
              <a:spcBef>
                <a:spcPts val="0"/>
              </a:spcBef>
              <a:spcAft>
                <a:spcPts val="0"/>
              </a:spcAft>
              <a:buSzPts val="1100"/>
              <a:buChar char="-"/>
            </a:pPr>
            <a:r>
              <a:rPr lang="en-GB"/>
              <a:t>In future we may want to have active-active </a:t>
            </a:r>
            <a:r>
              <a:rPr lang="en-GB"/>
              <a:t>database</a:t>
            </a:r>
            <a:r>
              <a:rPr lang="en-GB"/>
              <a:t> setup for immediate failover and 0 downtime patching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0dc73c838f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0dc73c838f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RPKI Core publishes to 3 separate publication servers that do not share state (AM3, AM5 and Linode)</a:t>
            </a:r>
            <a:endParaRPr/>
          </a:p>
          <a:p>
            <a:pPr indent="-298450" lvl="0" marL="457200" rtl="0" algn="l">
              <a:spcBef>
                <a:spcPts val="0"/>
              </a:spcBef>
              <a:spcAft>
                <a:spcPts val="0"/>
              </a:spcAft>
              <a:buSzPts val="1100"/>
              <a:buChar char="-"/>
            </a:pPr>
            <a:r>
              <a:rPr lang="en-GB"/>
              <a:t>Each publication server publishes RRDP (different sessions)</a:t>
            </a:r>
            <a:endParaRPr/>
          </a:p>
          <a:p>
            <a:pPr indent="-298450" lvl="0" marL="457200" rtl="0" algn="l">
              <a:spcBef>
                <a:spcPts val="0"/>
              </a:spcBef>
              <a:spcAft>
                <a:spcPts val="0"/>
              </a:spcAft>
              <a:buSzPts val="1100"/>
              <a:buChar char="-"/>
            </a:pPr>
            <a:r>
              <a:rPr lang="en-GB"/>
              <a:t>We have two CDNS and switch weekly (DNS change)</a:t>
            </a:r>
            <a:endParaRPr/>
          </a:p>
          <a:p>
            <a:pPr indent="-298450" lvl="1" marL="914400" rtl="0" algn="l">
              <a:spcBef>
                <a:spcPts val="0"/>
              </a:spcBef>
              <a:spcAft>
                <a:spcPts val="0"/>
              </a:spcAft>
              <a:buSzPts val="1100"/>
              <a:buChar char="-"/>
            </a:pPr>
            <a:r>
              <a:rPr lang="en-GB"/>
              <a:t>Switch by 24/7 when we suspect any issue (faster than debugging)</a:t>
            </a:r>
            <a:endParaRPr/>
          </a:p>
          <a:p>
            <a:pPr indent="-298450" lvl="0" marL="457200" rtl="0" algn="l">
              <a:spcBef>
                <a:spcPts val="0"/>
              </a:spcBef>
              <a:spcAft>
                <a:spcPts val="0"/>
              </a:spcAft>
              <a:buSzPts val="1100"/>
              <a:buChar char="-"/>
            </a:pPr>
            <a:r>
              <a:rPr lang="en-GB"/>
              <a:t>CDN is configured to use one primary publication server, can be switched manually (serve stale)</a:t>
            </a:r>
            <a:endParaRPr/>
          </a:p>
          <a:p>
            <a:pPr indent="-298450" lvl="0" marL="457200" rtl="0" algn="l">
              <a:spcBef>
                <a:spcPts val="0"/>
              </a:spcBef>
              <a:spcAft>
                <a:spcPts val="0"/>
              </a:spcAft>
              <a:buSzPts val="1100"/>
              <a:buChar char="-"/>
            </a:pPr>
            <a:r>
              <a:rPr lang="en-GB"/>
              <a:t>Rsync uses:</a:t>
            </a:r>
            <a:endParaRPr/>
          </a:p>
          <a:p>
            <a:pPr indent="-298450" lvl="1" marL="914400" rtl="0" algn="l">
              <a:spcBef>
                <a:spcPts val="0"/>
              </a:spcBef>
              <a:spcAft>
                <a:spcPts val="0"/>
              </a:spcAft>
              <a:buSzPts val="1100"/>
              <a:buChar char="-"/>
            </a:pPr>
            <a:r>
              <a:rPr lang="en-GB"/>
              <a:t>load balancer</a:t>
            </a:r>
            <a:endParaRPr/>
          </a:p>
          <a:p>
            <a:pPr indent="-298450" lvl="1" marL="914400" rtl="0" algn="l">
              <a:spcBef>
                <a:spcPts val="0"/>
              </a:spcBef>
              <a:spcAft>
                <a:spcPts val="0"/>
              </a:spcAft>
              <a:buSzPts val="1100"/>
              <a:buChar char="-"/>
            </a:pPr>
            <a:r>
              <a:rPr lang="en-GB"/>
              <a:t>Two rsync nodes that take content from primary internal RRDP</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0d65db1f8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0d65db1f8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0dc73c838f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0dc73c838f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e5ba9196d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e5ba9196d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0d65db1f8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0d65db1f8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Will keep the update part of this presentation short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Focus on infrastructure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d65db1f8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0d65db1f8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faa97930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faa97930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Before we start:</a:t>
            </a:r>
            <a:endParaRPr/>
          </a:p>
          <a:p>
            <a:pPr indent="-298450" lvl="0" marL="457200" rtl="0" algn="l">
              <a:spcBef>
                <a:spcPts val="0"/>
              </a:spcBef>
              <a:spcAft>
                <a:spcPts val="0"/>
              </a:spcAft>
              <a:buSzPts val="1100"/>
              <a:buChar char="-"/>
            </a:pPr>
            <a:r>
              <a:rPr lang="en-GB"/>
              <a:t>Part of the reason to redo the interface was to improve usability</a:t>
            </a:r>
            <a:endParaRPr/>
          </a:p>
          <a:p>
            <a:pPr indent="-298450" lvl="1" marL="914400" rtl="0" algn="l">
              <a:spcBef>
                <a:spcPts val="0"/>
              </a:spcBef>
              <a:spcAft>
                <a:spcPts val="0"/>
              </a:spcAft>
              <a:buSzPts val="1100"/>
              <a:buChar char="-"/>
            </a:pPr>
            <a:r>
              <a:rPr lang="en-GB"/>
              <a:t>You can try it now</a:t>
            </a:r>
            <a:endParaRPr/>
          </a:p>
          <a:p>
            <a:pPr indent="-298450" lvl="1" marL="914400" rtl="0" algn="l">
              <a:spcBef>
                <a:spcPts val="0"/>
              </a:spcBef>
              <a:spcAft>
                <a:spcPts val="0"/>
              </a:spcAft>
              <a:buSzPts val="1100"/>
              <a:buChar char="-"/>
            </a:pPr>
            <a:r>
              <a:rPr lang="en-GB"/>
              <a:t>Feedback welcome</a:t>
            </a:r>
            <a:endParaRPr/>
          </a:p>
          <a:p>
            <a:pPr indent="-298450" lvl="1" marL="914400" rtl="0" algn="l">
              <a:spcBef>
                <a:spcPts val="0"/>
              </a:spcBef>
              <a:spcAft>
                <a:spcPts val="0"/>
              </a:spcAft>
              <a:buSzPts val="1100"/>
              <a:buChar char="-"/>
            </a:pPr>
            <a:r>
              <a:rPr lang="en-GB"/>
              <a:t>UX done by Antonella - she is here as well</a:t>
            </a:r>
            <a:endParaRPr/>
          </a:p>
          <a:p>
            <a:pPr indent="-298450" lvl="0" marL="457200" rtl="0" algn="l">
              <a:spcBef>
                <a:spcPts val="0"/>
              </a:spcBef>
              <a:spcAft>
                <a:spcPts val="0"/>
              </a:spcAft>
              <a:buSzPts val="1100"/>
              <a:buChar char="-"/>
            </a:pPr>
            <a:r>
              <a:rPr lang="en-GB"/>
              <a:t>The other reason is to update the technology stack:</a:t>
            </a:r>
            <a:endParaRPr/>
          </a:p>
          <a:p>
            <a:pPr indent="-298450" lvl="1" marL="914400" rtl="0" algn="l">
              <a:spcBef>
                <a:spcPts val="0"/>
              </a:spcBef>
              <a:spcAft>
                <a:spcPts val="0"/>
              </a:spcAft>
              <a:buSzPts val="1100"/>
              <a:buChar char="-"/>
            </a:pPr>
            <a:r>
              <a:rPr lang="en-GB"/>
              <a:t>Easier to deal with </a:t>
            </a:r>
            <a:r>
              <a:rPr lang="en-GB"/>
              <a:t>security issues in dependencies</a:t>
            </a:r>
            <a:endParaRPr/>
          </a:p>
          <a:p>
            <a:pPr indent="-298450" lvl="1" marL="914400" rtl="0" algn="l">
              <a:spcBef>
                <a:spcPts val="0"/>
              </a:spcBef>
              <a:spcAft>
                <a:spcPts val="0"/>
              </a:spcAft>
              <a:buSzPts val="1100"/>
              <a:buChar char="-"/>
            </a:pPr>
            <a:r>
              <a:rPr lang="en-GB"/>
              <a:t>Re-embed knowledge in the team</a:t>
            </a:r>
            <a:endParaRPr/>
          </a:p>
          <a:p>
            <a:pPr indent="-298450" lvl="1" marL="914400" rtl="0" algn="l">
              <a:spcBef>
                <a:spcPts val="0"/>
              </a:spcBef>
              <a:spcAft>
                <a:spcPts val="0"/>
              </a:spcAft>
              <a:buSzPts val="1100"/>
              <a:buChar char="-"/>
            </a:pPr>
            <a:r>
              <a:rPr lang="en-GB"/>
              <a:t>Be ready for future development</a:t>
            </a:r>
            <a:endParaRPr/>
          </a:p>
          <a:p>
            <a:pPr indent="-298450" lvl="0" marL="457200" rtl="0" algn="l">
              <a:spcBef>
                <a:spcPts val="0"/>
              </a:spcBef>
              <a:spcAft>
                <a:spcPts val="0"/>
              </a:spcAft>
              <a:buSzPts val="1100"/>
              <a:buChar char="-"/>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overview page is the new landing page. It shows the sections for setting up alerts and reviewing history much more prominently than before.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0f4895144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0f4895144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ROA dashboard has an updated look and feel but offers the same functionality as before.</a:t>
            </a:r>
            <a:endParaRPr/>
          </a:p>
          <a:p>
            <a:pPr indent="-298450" lvl="0" marL="457200" rtl="0" algn="l">
              <a:spcBef>
                <a:spcPts val="0"/>
              </a:spcBef>
              <a:spcAft>
                <a:spcPts val="0"/>
              </a:spcAft>
              <a:buSzPts val="1100"/>
              <a:buChar char="-"/>
            </a:pPr>
            <a:r>
              <a:rPr lang="en-GB"/>
              <a:t>Note that “Pending Changes” is now shown more prominently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0f4895144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0f4895144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When adding a ROA choose between</a:t>
            </a:r>
            <a:endParaRPr/>
          </a:p>
          <a:p>
            <a:pPr indent="-298450" lvl="1" marL="914400" rtl="0" algn="l">
              <a:spcBef>
                <a:spcPts val="0"/>
              </a:spcBef>
              <a:spcAft>
                <a:spcPts val="0"/>
              </a:spcAft>
              <a:buSzPts val="1100"/>
              <a:buChar char="-"/>
            </a:pPr>
            <a:r>
              <a:rPr lang="en-GB"/>
              <a:t>Apply now</a:t>
            </a:r>
            <a:endParaRPr/>
          </a:p>
          <a:p>
            <a:pPr indent="-298450" lvl="1" marL="914400" rtl="0" algn="l">
              <a:spcBef>
                <a:spcPts val="0"/>
              </a:spcBef>
              <a:spcAft>
                <a:spcPts val="0"/>
              </a:spcAft>
              <a:buSzPts val="1100"/>
              <a:buChar char="-"/>
            </a:pPr>
            <a:r>
              <a:rPr lang="en-GB"/>
              <a:t>Add to pending changes (and make more changes) - like a shopping kart</a:t>
            </a:r>
            <a:endParaRPr/>
          </a:p>
          <a:p>
            <a:pPr indent="-298450" lvl="0" marL="457200" rtl="0" algn="l">
              <a:spcBef>
                <a:spcPts val="0"/>
              </a:spcBef>
              <a:spcAft>
                <a:spcPts val="0"/>
              </a:spcAft>
              <a:buSzPts val="1100"/>
              <a:buChar char="-"/>
            </a:pPr>
            <a:r>
              <a:rPr lang="en-GB"/>
              <a:t>Example use case make a ROA for a multi-homed prefix</a:t>
            </a:r>
            <a:endParaRPr/>
          </a:p>
          <a:p>
            <a:pPr indent="-298450" lvl="1" marL="914400" rtl="0" algn="l">
              <a:spcBef>
                <a:spcPts val="0"/>
              </a:spcBef>
              <a:spcAft>
                <a:spcPts val="0"/>
              </a:spcAft>
              <a:buSzPts val="1100"/>
              <a:buChar char="-"/>
            </a:pPr>
            <a:r>
              <a:rPr lang="en-GB"/>
              <a:t>Add ROA for ASN A to pending changes</a:t>
            </a:r>
            <a:endParaRPr/>
          </a:p>
          <a:p>
            <a:pPr indent="-298450" lvl="1" marL="914400" rtl="0" algn="l">
              <a:spcBef>
                <a:spcPts val="0"/>
              </a:spcBef>
              <a:spcAft>
                <a:spcPts val="0"/>
              </a:spcAft>
              <a:buSzPts val="1100"/>
              <a:buChar char="-"/>
            </a:pPr>
            <a:r>
              <a:rPr lang="en-GB"/>
              <a:t>Add ROA for ASN B </a:t>
            </a:r>
            <a:r>
              <a:rPr lang="en-GB">
                <a:solidFill>
                  <a:schemeClr val="dk1"/>
                </a:solidFill>
              </a:rPr>
              <a:t>to pending changes</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Review pending changes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Old interface would always force a pending changes</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A button in the bottom-right corner would appear</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User needs to click it to review and apply</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But this was easily missed!</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0e3eba10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0e3eba10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56521"/>
              </a:lnSpc>
              <a:spcBef>
                <a:spcPts val="0"/>
              </a:spcBef>
              <a:spcAft>
                <a:spcPts val="0"/>
              </a:spcAft>
              <a:buClr>
                <a:schemeClr val="dk1"/>
              </a:buClr>
              <a:buSzPts val="1400"/>
              <a:buChar char="-"/>
            </a:pPr>
            <a:r>
              <a:rPr lang="en-GB" sz="1400">
                <a:solidFill>
                  <a:schemeClr val="dk1"/>
                </a:solidFill>
              </a:rPr>
              <a:t>Trust Service Principles fundamental unit of SOC 2</a:t>
            </a:r>
            <a:endParaRPr sz="1400">
              <a:solidFill>
                <a:schemeClr val="dk1"/>
              </a:solidFill>
            </a:endParaRPr>
          </a:p>
          <a:p>
            <a:pPr indent="-317500" lvl="0" marL="457200" rtl="0" algn="l">
              <a:lnSpc>
                <a:spcPct val="156521"/>
              </a:lnSpc>
              <a:spcBef>
                <a:spcPts val="0"/>
              </a:spcBef>
              <a:spcAft>
                <a:spcPts val="0"/>
              </a:spcAft>
              <a:buClr>
                <a:schemeClr val="dk1"/>
              </a:buClr>
              <a:buSzPts val="1400"/>
              <a:buChar char="-"/>
            </a:pPr>
            <a:r>
              <a:rPr lang="en-GB" sz="1400">
                <a:solidFill>
                  <a:schemeClr val="dk1"/>
                </a:solidFill>
              </a:rPr>
              <a:t>Determines the Controls implemented that describe Policies, Processes and Infrastructure</a:t>
            </a:r>
            <a:endParaRPr sz="1400">
              <a:solidFill>
                <a:schemeClr val="dk1"/>
              </a:solidFill>
            </a:endParaRPr>
          </a:p>
          <a:p>
            <a:pPr indent="-317500" lvl="0" marL="457200" rtl="0" algn="l">
              <a:lnSpc>
                <a:spcPct val="156521"/>
              </a:lnSpc>
              <a:spcBef>
                <a:spcPts val="0"/>
              </a:spcBef>
              <a:spcAft>
                <a:spcPts val="0"/>
              </a:spcAft>
              <a:buClr>
                <a:schemeClr val="dk1"/>
              </a:buClr>
              <a:buSzPts val="1400"/>
              <a:buChar char="-"/>
            </a:pPr>
            <a:r>
              <a:rPr lang="en-GB" sz="1400">
                <a:solidFill>
                  <a:schemeClr val="dk1"/>
                </a:solidFill>
              </a:rPr>
              <a:t>RPKI service received SOC 2 Type I assurance report by EY</a:t>
            </a:r>
            <a:endParaRPr sz="1400">
              <a:solidFill>
                <a:schemeClr val="dk1"/>
              </a:solidFill>
            </a:endParaRPr>
          </a:p>
          <a:p>
            <a:pPr indent="-317500" lvl="0" marL="457200" rtl="0" algn="l">
              <a:lnSpc>
                <a:spcPct val="156521"/>
              </a:lnSpc>
              <a:spcBef>
                <a:spcPts val="0"/>
              </a:spcBef>
              <a:spcAft>
                <a:spcPts val="0"/>
              </a:spcAft>
              <a:buClr>
                <a:schemeClr val="dk1"/>
              </a:buClr>
              <a:buSzPts val="1400"/>
              <a:buChar char="-"/>
            </a:pPr>
            <a:r>
              <a:rPr lang="en-GB" sz="1400">
                <a:solidFill>
                  <a:schemeClr val="dk1"/>
                </a:solidFill>
              </a:rPr>
              <a:t>Verifies that controls are fit for purpose and implemented - we need to provide evidence in this process</a:t>
            </a:r>
            <a:endParaRPr sz="1400">
              <a:solidFill>
                <a:schemeClr val="dk1"/>
              </a:solidFill>
            </a:endParaRPr>
          </a:p>
          <a:p>
            <a:pPr indent="-317500" lvl="0" marL="457200" rtl="0" algn="l">
              <a:lnSpc>
                <a:spcPct val="156521"/>
              </a:lnSpc>
              <a:spcBef>
                <a:spcPts val="0"/>
              </a:spcBef>
              <a:spcAft>
                <a:spcPts val="0"/>
              </a:spcAft>
              <a:buClr>
                <a:schemeClr val="dk1"/>
              </a:buClr>
              <a:buSzPts val="1400"/>
              <a:buChar char="-"/>
            </a:pPr>
            <a:r>
              <a:rPr lang="en-GB" sz="1400">
                <a:solidFill>
                  <a:schemeClr val="dk1"/>
                </a:solidFill>
              </a:rPr>
              <a:t>Type II is planned for 2025 - continued implementation of controls</a:t>
            </a:r>
            <a:endParaRPr sz="1400">
              <a:solidFill>
                <a:schemeClr val="dk1"/>
              </a:solidFill>
            </a:endParaRPr>
          </a:p>
          <a:p>
            <a:pPr indent="-317500" lvl="0" marL="457200" rtl="0" algn="l">
              <a:lnSpc>
                <a:spcPct val="156521"/>
              </a:lnSpc>
              <a:spcBef>
                <a:spcPts val="0"/>
              </a:spcBef>
              <a:spcAft>
                <a:spcPts val="0"/>
              </a:spcAft>
              <a:buClr>
                <a:schemeClr val="dk1"/>
              </a:buClr>
              <a:buSzPts val="1400"/>
              <a:buChar char="-"/>
            </a:pPr>
            <a:r>
              <a:rPr lang="en-GB" sz="1400">
                <a:solidFill>
                  <a:schemeClr val="dk1"/>
                </a:solidFill>
              </a:rPr>
              <a:t>How it helped us in practical terms:</a:t>
            </a:r>
            <a:endParaRPr sz="1400">
              <a:solidFill>
                <a:schemeClr val="dk1"/>
              </a:solidFill>
            </a:endParaRPr>
          </a:p>
          <a:p>
            <a:pPr indent="-317500" lvl="1" marL="914400" rtl="0" algn="l">
              <a:lnSpc>
                <a:spcPct val="156521"/>
              </a:lnSpc>
              <a:spcBef>
                <a:spcPts val="0"/>
              </a:spcBef>
              <a:spcAft>
                <a:spcPts val="0"/>
              </a:spcAft>
              <a:buClr>
                <a:schemeClr val="dk1"/>
              </a:buClr>
              <a:buSzPts val="1400"/>
              <a:buChar char="-"/>
            </a:pPr>
            <a:r>
              <a:rPr lang="en-GB" sz="1400">
                <a:solidFill>
                  <a:schemeClr val="dk1"/>
                </a:solidFill>
              </a:rPr>
              <a:t>Formal write up of processes</a:t>
            </a:r>
            <a:endParaRPr sz="1400">
              <a:solidFill>
                <a:schemeClr val="dk1"/>
              </a:solidFill>
            </a:endParaRPr>
          </a:p>
          <a:p>
            <a:pPr indent="-317500" lvl="1" marL="914400" rtl="0" algn="l">
              <a:lnSpc>
                <a:spcPct val="156521"/>
              </a:lnSpc>
              <a:spcBef>
                <a:spcPts val="0"/>
              </a:spcBef>
              <a:spcAft>
                <a:spcPts val="0"/>
              </a:spcAft>
              <a:buClr>
                <a:schemeClr val="dk1"/>
              </a:buClr>
              <a:buSzPts val="1400"/>
              <a:buChar char="-"/>
            </a:pPr>
            <a:r>
              <a:rPr lang="en-GB" sz="1400">
                <a:solidFill>
                  <a:schemeClr val="dk1"/>
                </a:solidFill>
              </a:rPr>
              <a:t>Write up of business continuity plan and infrastructure</a:t>
            </a:r>
            <a:endParaRPr sz="1400">
              <a:solidFill>
                <a:schemeClr val="dk1"/>
              </a:solidFill>
            </a:endParaRPr>
          </a:p>
          <a:p>
            <a:pPr indent="-317500" lvl="1" marL="914400" rtl="0" algn="l">
              <a:lnSpc>
                <a:spcPct val="156521"/>
              </a:lnSpc>
              <a:spcBef>
                <a:spcPts val="0"/>
              </a:spcBef>
              <a:spcAft>
                <a:spcPts val="0"/>
              </a:spcAft>
              <a:buClr>
                <a:schemeClr val="dk1"/>
              </a:buClr>
              <a:buSzPts val="1400"/>
              <a:buChar char="-"/>
            </a:pPr>
            <a:r>
              <a:rPr lang="en-GB" sz="1400">
                <a:solidFill>
                  <a:schemeClr val="dk1"/>
                </a:solidFill>
              </a:rPr>
              <a:t>Improve backups for the database</a:t>
            </a:r>
            <a:endParaRPr sz="1400">
              <a:solidFill>
                <a:schemeClr val="dk1"/>
              </a:solidFill>
            </a:endParaRPr>
          </a:p>
          <a:p>
            <a:pPr indent="-317500" lvl="1" marL="914400" rtl="0" algn="l">
              <a:lnSpc>
                <a:spcPct val="156521"/>
              </a:lnSpc>
              <a:spcBef>
                <a:spcPts val="0"/>
              </a:spcBef>
              <a:spcAft>
                <a:spcPts val="0"/>
              </a:spcAft>
              <a:buClr>
                <a:schemeClr val="dk1"/>
              </a:buClr>
              <a:buSzPts val="1400"/>
              <a:buChar char="-"/>
            </a:pPr>
            <a:r>
              <a:rPr lang="en-GB" sz="1400">
                <a:solidFill>
                  <a:schemeClr val="dk1"/>
                </a:solidFill>
              </a:rPr>
              <a:t>Which also gives me a nice bridge to talk to you about the relevant TA signing processes and infrastructure</a:t>
            </a:r>
            <a:endParaRPr sz="1400">
              <a:solidFill>
                <a:schemeClr val="dk1"/>
              </a:solidFill>
            </a:endParaRPr>
          </a:p>
          <a:p>
            <a:pPr indent="0" lvl="0" marL="0" rtl="0" algn="l">
              <a:lnSpc>
                <a:spcPct val="156521"/>
              </a:lnSpc>
              <a:spcBef>
                <a:spcPts val="1100"/>
              </a:spcBef>
              <a:spcAft>
                <a:spcPts val="0"/>
              </a:spcAft>
              <a:buNone/>
            </a:pPr>
            <a:r>
              <a:t/>
            </a:r>
            <a:endParaRPr sz="1400">
              <a:solidFill>
                <a:schemeClr val="dk1"/>
              </a:solidFill>
            </a:endParaRPr>
          </a:p>
          <a:p>
            <a:pPr indent="0" lvl="0" marL="0" rtl="0" algn="l">
              <a:lnSpc>
                <a:spcPct val="156521"/>
              </a:lnSpc>
              <a:spcBef>
                <a:spcPts val="1100"/>
              </a:spcBef>
              <a:spcAft>
                <a:spcPts val="0"/>
              </a:spcAft>
              <a:buNone/>
            </a:pPr>
            <a:r>
              <a:t/>
            </a:r>
            <a:endParaRPr sz="1400">
              <a:solidFill>
                <a:schemeClr val="dk1"/>
              </a:solidFill>
            </a:endParaRPr>
          </a:p>
          <a:p>
            <a:pPr indent="-317500" lvl="0" marL="457200" rtl="0" algn="l">
              <a:lnSpc>
                <a:spcPct val="156521"/>
              </a:lnSpc>
              <a:spcBef>
                <a:spcPts val="1100"/>
              </a:spcBef>
              <a:spcAft>
                <a:spcPts val="0"/>
              </a:spcAft>
              <a:buClr>
                <a:schemeClr val="dk1"/>
              </a:buClr>
              <a:buSzPts val="1400"/>
              <a:buChar char="●"/>
            </a:pPr>
            <a:r>
              <a:t/>
            </a:r>
            <a:endParaRPr sz="1400">
              <a:solidFill>
                <a:schemeClr val="dk1"/>
              </a:solidFill>
            </a:endParaRPr>
          </a:p>
          <a:p>
            <a:pPr indent="-317500" lvl="0" marL="457200" rtl="0" algn="l">
              <a:lnSpc>
                <a:spcPct val="156521"/>
              </a:lnSpc>
              <a:spcBef>
                <a:spcPts val="0"/>
              </a:spcBef>
              <a:spcAft>
                <a:spcPts val="0"/>
              </a:spcAft>
              <a:buClr>
                <a:schemeClr val="dk1"/>
              </a:buClr>
              <a:buSzPts val="1400"/>
              <a:buChar char="●"/>
            </a:pPr>
            <a:r>
              <a:rPr lang="en-GB" sz="1400">
                <a:solidFill>
                  <a:schemeClr val="dk1"/>
                </a:solidFill>
              </a:rPr>
              <a:t>Trust service criteria/principles: Trust service criteria, or TSCs, can be considered the fundamental unit of the SOC 2 framework. They are the essential requirements or controls to be implemented by an organization.</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The RPKI service has officially received a SOC 2 (ISAE 3000) Type I assurance report issued by EY! For those unfamiliar, this report verifies that we have the right controls in place for the RPKI service to ensure security, availability, confidentiality and processing integrity at a specific point in time.</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Receiving this Type I report shows we have built a strong foundation in our Information Security and Risk and Compliance procedures. Now, we have set our eyes on the next challenges: maintaining these standards for the SOC 2 Type II audit. The journey doesn’t end here, and we will need continued collaboration and focus to maintain and improve upon the standards we’ve set.</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Our controls describe what we do in terms of processes, policies and infrastructure.</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The type I audit confirms that we have the right controls to meet our TSCs and that we execute them (evidence provided)</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In type II, planned for 2025, we will be audited for continued implementation of our controls and/or modifying (with motivation) changes to controls where necessary (in other words, controls can change when needed)</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There is a form where people can register to ask for the report</a:t>
            </a:r>
            <a:br>
              <a:rPr lang="en-GB" sz="1400">
                <a:solidFill>
                  <a:schemeClr val="dk1"/>
                </a:solidFill>
              </a:rPr>
            </a:br>
            <a:br>
              <a:rPr lang="en-GB" sz="1400">
                <a:solidFill>
                  <a:schemeClr val="dk1"/>
                </a:solidFill>
              </a:rPr>
            </a:br>
            <a:r>
              <a:rPr lang="en-GB" sz="1400">
                <a:solidFill>
                  <a:schemeClr val="dk1"/>
                </a:solidFill>
              </a:rPr>
              <a:t>https://www.ripe.net/manage-ips-and-asns/resource-management/rpki/security-and-compliance/</a:t>
            </a:r>
            <a:br>
              <a:rPr lang="en-GB" sz="1400">
                <a:solidFill>
                  <a:schemeClr val="dk1"/>
                </a:solidFill>
              </a:rPr>
            </a:br>
            <a:r>
              <a:rPr lang="en-GB" sz="1400">
                <a:solidFill>
                  <a:schemeClr val="dk1"/>
                </a:solidFill>
              </a:rPr>
              <a:t>https://www.ripe.net/about-us/news/rpki-service-receives-soc-2-type-i-assurance-report/</a:t>
            </a:r>
            <a:endParaRPr sz="14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56521"/>
              </a:lnSpc>
              <a:spcBef>
                <a:spcPts val="0"/>
              </a:spcBef>
              <a:spcAft>
                <a:spcPts val="0"/>
              </a:spcAft>
              <a:buNone/>
            </a:pPr>
            <a:r>
              <a:t/>
            </a:r>
            <a:endParaRPr sz="1450">
              <a:solidFill>
                <a:schemeClr val="dk1"/>
              </a:solidFill>
            </a:endParaRPr>
          </a:p>
          <a:p>
            <a:pPr indent="0" lvl="0" marL="0" rtl="0" algn="l">
              <a:spcBef>
                <a:spcPts val="11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d65db1f8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d65db1f8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0dc73c838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0dc73c838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a high level overview of the RPKI tree structure at the RIPE NCC</a:t>
            </a:r>
            <a:endParaRPr/>
          </a:p>
          <a:p>
            <a:pPr indent="-298450" lvl="0" marL="457200" rtl="0" algn="l">
              <a:spcBef>
                <a:spcPts val="0"/>
              </a:spcBef>
              <a:spcAft>
                <a:spcPts val="0"/>
              </a:spcAft>
              <a:buSzPts val="1100"/>
              <a:buChar char="-"/>
            </a:pPr>
            <a:r>
              <a:rPr lang="en-GB"/>
              <a:t>TA re-signs manifest and CRL and a certificate for an </a:t>
            </a:r>
            <a:r>
              <a:rPr lang="en-GB"/>
              <a:t>online</a:t>
            </a:r>
            <a:r>
              <a:rPr lang="en-GB"/>
              <a:t> CA every 8-12 weeks</a:t>
            </a:r>
            <a:endParaRPr/>
          </a:p>
          <a:p>
            <a:pPr indent="-298450" lvl="0" marL="457200" rtl="0" algn="l">
              <a:spcBef>
                <a:spcPts val="0"/>
              </a:spcBef>
              <a:spcAft>
                <a:spcPts val="0"/>
              </a:spcAft>
              <a:buSzPts val="1100"/>
              <a:buChar char="-"/>
            </a:pPr>
            <a:r>
              <a:rPr lang="en-GB"/>
              <a:t>TA and subsidiary CA claim all resources - because we cannot update them more often</a:t>
            </a:r>
            <a:endParaRPr/>
          </a:p>
          <a:p>
            <a:pPr indent="-298450" lvl="0" marL="457200" rtl="0" algn="l">
              <a:spcBef>
                <a:spcPts val="0"/>
              </a:spcBef>
              <a:spcAft>
                <a:spcPts val="0"/>
              </a:spcAft>
              <a:buSzPts val="1100"/>
              <a:buChar char="-"/>
            </a:pPr>
            <a:r>
              <a:rPr lang="en-GB"/>
              <a:t>Production CA claims only the resources managed by RIPE NCC - can change any time because of TX</a:t>
            </a:r>
            <a:endParaRPr/>
          </a:p>
          <a:p>
            <a:pPr indent="-298450" lvl="0" marL="457200" rtl="0" algn="l">
              <a:spcBef>
                <a:spcPts val="0"/>
              </a:spcBef>
              <a:spcAft>
                <a:spcPts val="0"/>
              </a:spcAft>
              <a:buSzPts val="1100"/>
              <a:buChar char="-"/>
            </a:pPr>
            <a:r>
              <a:rPr lang="en-GB"/>
              <a:t>Signs members that sign ROAs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ext + image" type="title">
  <p:cSld name="TITLE">
    <p:bg>
      <p:bgPr>
        <a:solidFill>
          <a:schemeClr val="lt2"/>
        </a:solidFill>
      </p:bgPr>
    </p:bg>
    <p:spTree>
      <p:nvGrpSpPr>
        <p:cNvPr id="7" name="Shape 7"/>
        <p:cNvGrpSpPr/>
        <p:nvPr/>
      </p:nvGrpSpPr>
      <p:grpSpPr>
        <a:xfrm>
          <a:off x="0" y="0"/>
          <a:ext cx="0" cy="0"/>
          <a:chOff x="0" y="0"/>
          <a:chExt cx="0" cy="0"/>
        </a:xfrm>
      </p:grpSpPr>
      <p:sp>
        <p:nvSpPr>
          <p:cNvPr id="8" name="Google Shape;8;p2"/>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 name="Google Shape;9;p2"/>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 name="Google Shape;10;p2"/>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11" name="Google Shape;11;p2"/>
          <p:cNvSpPr txBox="1"/>
          <p:nvPr>
            <p:ph idx="1" type="subTitle"/>
          </p:nvPr>
        </p:nvSpPr>
        <p:spPr>
          <a:xfrm>
            <a:off x="311700" y="1047750"/>
            <a:ext cx="5717700" cy="2808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600"/>
              <a:buNone/>
              <a:defRPr sz="16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2" name="Google Shape;12;p2"/>
          <p:cNvSpPr txBox="1"/>
          <p:nvPr/>
        </p:nvSpPr>
        <p:spPr>
          <a:xfrm>
            <a:off x="311700" y="1504950"/>
            <a:ext cx="5393700" cy="13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25316A"/>
              </a:solidFill>
              <a:latin typeface="Verdana"/>
              <a:ea typeface="Verdana"/>
              <a:cs typeface="Verdana"/>
              <a:sym typeface="Verdana"/>
            </a:endParaRPr>
          </a:p>
        </p:txBody>
      </p:sp>
      <p:sp>
        <p:nvSpPr>
          <p:cNvPr id="13" name="Google Shape;13;p2"/>
          <p:cNvSpPr txBox="1"/>
          <p:nvPr>
            <p:ph idx="2" type="body"/>
          </p:nvPr>
        </p:nvSpPr>
        <p:spPr>
          <a:xfrm>
            <a:off x="311700" y="1447800"/>
            <a:ext cx="3326700" cy="30432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04800" lvl="3" marL="1828800" rtl="0">
              <a:lnSpc>
                <a:spcPct val="100000"/>
              </a:lnSpc>
              <a:spcBef>
                <a:spcPts val="0"/>
              </a:spcBef>
              <a:spcAft>
                <a:spcPts val="0"/>
              </a:spcAft>
              <a:buSzPts val="1200"/>
              <a:buChar char="●"/>
              <a:defRPr sz="1200"/>
            </a:lvl4pPr>
            <a:lvl5pPr indent="-298450" lvl="4" marL="2286000" rtl="0">
              <a:lnSpc>
                <a:spcPct val="100000"/>
              </a:lnSpc>
              <a:spcBef>
                <a:spcPts val="0"/>
              </a:spcBef>
              <a:spcAft>
                <a:spcPts val="0"/>
              </a:spcAft>
              <a:buSzPts val="1100"/>
              <a:buChar char="○"/>
              <a:defRPr sz="1100"/>
            </a:lvl5pPr>
            <a:lvl6pPr indent="-279400" lvl="5" marL="2743200" rtl="0">
              <a:lnSpc>
                <a:spcPct val="100000"/>
              </a:lnSpc>
              <a:spcBef>
                <a:spcPts val="0"/>
              </a:spcBef>
              <a:spcAft>
                <a:spcPts val="0"/>
              </a:spcAft>
              <a:buSzPts val="800"/>
              <a:buChar char="■"/>
              <a:defRPr sz="800"/>
            </a:lvl6pPr>
            <a:lvl7pPr indent="-279400" lvl="6" marL="3200400" rtl="0">
              <a:lnSpc>
                <a:spcPct val="100000"/>
              </a:lnSpc>
              <a:spcBef>
                <a:spcPts val="0"/>
              </a:spcBef>
              <a:spcAft>
                <a:spcPts val="0"/>
              </a:spcAft>
              <a:buSzPts val="800"/>
              <a:buChar char="●"/>
              <a:defRPr sz="800"/>
            </a:lvl7pPr>
            <a:lvl8pPr indent="-279400" lvl="7" marL="3657600" rtl="0">
              <a:lnSpc>
                <a:spcPct val="100000"/>
              </a:lnSpc>
              <a:spcBef>
                <a:spcPts val="0"/>
              </a:spcBef>
              <a:spcAft>
                <a:spcPts val="0"/>
              </a:spcAft>
              <a:buSzPts val="800"/>
              <a:buChar char="○"/>
              <a:defRPr sz="800"/>
            </a:lvl8pPr>
            <a:lvl9pPr indent="-279400" lvl="8" marL="4114800" rtl="0">
              <a:lnSpc>
                <a:spcPct val="100000"/>
              </a:lnSpc>
              <a:spcBef>
                <a:spcPts val="0"/>
              </a:spcBef>
              <a:spcAft>
                <a:spcPts val="0"/>
              </a:spcAft>
              <a:buSzPts val="800"/>
              <a:buChar char="■"/>
              <a:defRPr sz="800"/>
            </a:lvl9pPr>
          </a:lstStyle>
          <a:p/>
        </p:txBody>
      </p:sp>
      <p:sp>
        <p:nvSpPr>
          <p:cNvPr id="14" name="Google Shape;14;p2"/>
          <p:cNvSpPr/>
          <p:nvPr>
            <p:ph idx="3" type="pic"/>
          </p:nvPr>
        </p:nvSpPr>
        <p:spPr>
          <a:xfrm>
            <a:off x="3943350" y="1447800"/>
            <a:ext cx="4917000" cy="3216000"/>
          </a:xfrm>
          <a:prstGeom prst="rect">
            <a:avLst/>
          </a:prstGeom>
          <a:noFill/>
          <a:ln>
            <a:noFill/>
          </a:ln>
        </p:spPr>
      </p:sp>
      <p:pic>
        <p:nvPicPr>
          <p:cNvPr id="15" name="Google Shape;15;p2"/>
          <p:cNvPicPr preferRelativeResize="0"/>
          <p:nvPr/>
        </p:nvPicPr>
        <p:blipFill>
          <a:blip r:embed="rId2">
            <a:alphaModFix/>
          </a:blip>
          <a:stretch>
            <a:fillRect/>
          </a:stretch>
        </p:blipFill>
        <p:spPr>
          <a:xfrm>
            <a:off x="8447938" y="146638"/>
            <a:ext cx="426720" cy="426720"/>
          </a:xfrm>
          <a:prstGeom prst="rect">
            <a:avLst/>
          </a:prstGeom>
          <a:noFill/>
          <a:ln>
            <a:noFill/>
          </a:ln>
        </p:spPr>
      </p:pic>
      <p:grpSp>
        <p:nvGrpSpPr>
          <p:cNvPr id="16" name="Google Shape;16;p2"/>
          <p:cNvGrpSpPr/>
          <p:nvPr/>
        </p:nvGrpSpPr>
        <p:grpSpPr>
          <a:xfrm>
            <a:off x="0" y="4847150"/>
            <a:ext cx="3410100" cy="201600"/>
            <a:chOff x="0" y="4847150"/>
            <a:chExt cx="3410100" cy="201600"/>
          </a:xfrm>
        </p:grpSpPr>
        <p:grpSp>
          <p:nvGrpSpPr>
            <p:cNvPr id="17" name="Google Shape;17;p2"/>
            <p:cNvGrpSpPr/>
            <p:nvPr/>
          </p:nvGrpSpPr>
          <p:grpSpPr>
            <a:xfrm>
              <a:off x="0" y="4847150"/>
              <a:ext cx="3410100" cy="201600"/>
              <a:chOff x="0" y="4847150"/>
              <a:chExt cx="3410100" cy="201600"/>
            </a:xfrm>
          </p:grpSpPr>
          <p:sp>
            <p:nvSpPr>
              <p:cNvPr id="18" name="Google Shape;18;p2"/>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9" name="Google Shape;19;p2"/>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20" name="Google Shape;20;p2"/>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34" name="Shape 13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lue">
  <p:cSld name="BLANK_1">
    <p:bg>
      <p:bgPr>
        <a:solidFill>
          <a:schemeClr val="lt1"/>
        </a:solidFill>
      </p:bgPr>
    </p:bg>
    <p:spTree>
      <p:nvGrpSpPr>
        <p:cNvPr id="135" name="Shape 135"/>
        <p:cNvGrpSpPr/>
        <p:nvPr/>
      </p:nvGrpSpPr>
      <p:grpSpPr>
        <a:xfrm>
          <a:off x="0" y="0"/>
          <a:ext cx="0" cy="0"/>
          <a:chOff x="0" y="0"/>
          <a:chExt cx="0" cy="0"/>
        </a:xfrm>
      </p:grpSpPr>
      <p:sp>
        <p:nvSpPr>
          <p:cNvPr id="136" name="Google Shape;136;p12"/>
          <p:cNvSpPr txBox="1"/>
          <p:nvPr>
            <p:ph idx="12" type="sldNum"/>
          </p:nvPr>
        </p:nvSpPr>
        <p:spPr>
          <a:xfrm>
            <a:off x="8513833" y="475114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pic>
        <p:nvPicPr>
          <p:cNvPr id="137" name="Google Shape;137;p12"/>
          <p:cNvPicPr preferRelativeResize="0"/>
          <p:nvPr/>
        </p:nvPicPr>
        <p:blipFill rotWithShape="1">
          <a:blip r:embed="rId2">
            <a:alphaModFix/>
          </a:blip>
          <a:srcRect b="169" l="0" r="0" t="179"/>
          <a:stretch/>
        </p:blipFill>
        <p:spPr>
          <a:xfrm>
            <a:off x="-16187" y="0"/>
            <a:ext cx="9176376"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Blue">
  <p:cSld name="BLANK_1_1">
    <p:bg>
      <p:bgPr>
        <a:solidFill>
          <a:schemeClr val="lt1"/>
        </a:solidFill>
      </p:bgPr>
    </p:bg>
    <p:spTree>
      <p:nvGrpSpPr>
        <p:cNvPr id="138" name="Shape 138"/>
        <p:cNvGrpSpPr/>
        <p:nvPr/>
      </p:nvGrpSpPr>
      <p:grpSpPr>
        <a:xfrm>
          <a:off x="0" y="0"/>
          <a:ext cx="0" cy="0"/>
          <a:chOff x="0" y="0"/>
          <a:chExt cx="0" cy="0"/>
        </a:xfrm>
      </p:grpSpPr>
      <p:sp>
        <p:nvSpPr>
          <p:cNvPr id="139" name="Google Shape;139;p13"/>
          <p:cNvSpPr txBox="1"/>
          <p:nvPr>
            <p:ph idx="12" type="sldNum"/>
          </p:nvPr>
        </p:nvSpPr>
        <p:spPr>
          <a:xfrm>
            <a:off x="8513833" y="475114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
        <p:nvSpPr>
          <p:cNvPr id="140" name="Google Shape;140;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141" name="Google Shape;141;p13"/>
          <p:cNvPicPr preferRelativeResize="0"/>
          <p:nvPr/>
        </p:nvPicPr>
        <p:blipFill rotWithShape="1">
          <a:blip r:embed="rId2">
            <a:alphaModFix/>
          </a:blip>
          <a:srcRect b="169" l="0" r="0" t="179"/>
          <a:stretch/>
        </p:blipFill>
        <p:spPr>
          <a:xfrm>
            <a:off x="-16175" y="0"/>
            <a:ext cx="9176376"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ext">
  <p:cSld name="TITLE_3">
    <p:bg>
      <p:bgPr>
        <a:solidFill>
          <a:schemeClr val="lt2"/>
        </a:solidFill>
      </p:bgPr>
    </p:bg>
    <p:spTree>
      <p:nvGrpSpPr>
        <p:cNvPr id="21" name="Shape 21"/>
        <p:cNvGrpSpPr/>
        <p:nvPr/>
      </p:nvGrpSpPr>
      <p:grpSpPr>
        <a:xfrm>
          <a:off x="0" y="0"/>
          <a:ext cx="0" cy="0"/>
          <a:chOff x="0" y="0"/>
          <a:chExt cx="0" cy="0"/>
        </a:xfrm>
      </p:grpSpPr>
      <p:sp>
        <p:nvSpPr>
          <p:cNvPr id="22" name="Google Shape;22;p3"/>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 name="Google Shape;23;p3"/>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4" name="Google Shape;24;p3"/>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25" name="Google Shape;25;p3"/>
          <p:cNvSpPr txBox="1"/>
          <p:nvPr>
            <p:ph idx="1" type="subTitle"/>
          </p:nvPr>
        </p:nvSpPr>
        <p:spPr>
          <a:xfrm>
            <a:off x="311700" y="1047750"/>
            <a:ext cx="5717700" cy="2808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600"/>
              <a:buNone/>
              <a:defRPr sz="16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26" name="Google Shape;26;p3"/>
          <p:cNvSpPr txBox="1"/>
          <p:nvPr/>
        </p:nvSpPr>
        <p:spPr>
          <a:xfrm>
            <a:off x="311700" y="1504950"/>
            <a:ext cx="5393700" cy="13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25316A"/>
              </a:solidFill>
              <a:latin typeface="Verdana"/>
              <a:ea typeface="Verdana"/>
              <a:cs typeface="Verdana"/>
              <a:sym typeface="Verdana"/>
            </a:endParaRPr>
          </a:p>
        </p:txBody>
      </p:sp>
      <p:sp>
        <p:nvSpPr>
          <p:cNvPr id="27" name="Google Shape;27;p3"/>
          <p:cNvSpPr txBox="1"/>
          <p:nvPr>
            <p:ph idx="2" type="body"/>
          </p:nvPr>
        </p:nvSpPr>
        <p:spPr>
          <a:xfrm>
            <a:off x="311700" y="1447800"/>
            <a:ext cx="8491800" cy="30999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04800" lvl="3" marL="1828800" rtl="0">
              <a:lnSpc>
                <a:spcPct val="100000"/>
              </a:lnSpc>
              <a:spcBef>
                <a:spcPts val="0"/>
              </a:spcBef>
              <a:spcAft>
                <a:spcPts val="0"/>
              </a:spcAft>
              <a:buSzPts val="1200"/>
              <a:buChar char="●"/>
              <a:defRPr sz="1200"/>
            </a:lvl4pPr>
            <a:lvl5pPr indent="-298450" lvl="4" marL="2286000" rtl="0">
              <a:lnSpc>
                <a:spcPct val="100000"/>
              </a:lnSpc>
              <a:spcBef>
                <a:spcPts val="0"/>
              </a:spcBef>
              <a:spcAft>
                <a:spcPts val="0"/>
              </a:spcAft>
              <a:buSzPts val="1100"/>
              <a:buChar char="○"/>
              <a:defRPr sz="1100"/>
            </a:lvl5pPr>
            <a:lvl6pPr indent="-279400" lvl="5" marL="2743200" rtl="0">
              <a:lnSpc>
                <a:spcPct val="100000"/>
              </a:lnSpc>
              <a:spcBef>
                <a:spcPts val="0"/>
              </a:spcBef>
              <a:spcAft>
                <a:spcPts val="0"/>
              </a:spcAft>
              <a:buSzPts val="800"/>
              <a:buChar char="■"/>
              <a:defRPr sz="800"/>
            </a:lvl6pPr>
            <a:lvl7pPr indent="-279400" lvl="6" marL="3200400" rtl="0">
              <a:lnSpc>
                <a:spcPct val="100000"/>
              </a:lnSpc>
              <a:spcBef>
                <a:spcPts val="0"/>
              </a:spcBef>
              <a:spcAft>
                <a:spcPts val="0"/>
              </a:spcAft>
              <a:buSzPts val="800"/>
              <a:buChar char="●"/>
              <a:defRPr sz="800"/>
            </a:lvl7pPr>
            <a:lvl8pPr indent="-279400" lvl="7" marL="3657600" rtl="0">
              <a:lnSpc>
                <a:spcPct val="100000"/>
              </a:lnSpc>
              <a:spcBef>
                <a:spcPts val="0"/>
              </a:spcBef>
              <a:spcAft>
                <a:spcPts val="0"/>
              </a:spcAft>
              <a:buSzPts val="800"/>
              <a:buChar char="○"/>
              <a:defRPr sz="800"/>
            </a:lvl8pPr>
            <a:lvl9pPr indent="-279400" lvl="8" marL="4114800" rtl="0">
              <a:lnSpc>
                <a:spcPct val="100000"/>
              </a:lnSpc>
              <a:spcBef>
                <a:spcPts val="0"/>
              </a:spcBef>
              <a:spcAft>
                <a:spcPts val="0"/>
              </a:spcAft>
              <a:buSzPts val="800"/>
              <a:buChar char="■"/>
              <a:defRPr sz="800"/>
            </a:lvl9pPr>
          </a:lstStyle>
          <a:p/>
        </p:txBody>
      </p:sp>
      <p:pic>
        <p:nvPicPr>
          <p:cNvPr id="28" name="Google Shape;28;p3"/>
          <p:cNvPicPr preferRelativeResize="0"/>
          <p:nvPr/>
        </p:nvPicPr>
        <p:blipFill>
          <a:blip r:embed="rId2">
            <a:alphaModFix/>
          </a:blip>
          <a:stretch>
            <a:fillRect/>
          </a:stretch>
        </p:blipFill>
        <p:spPr>
          <a:xfrm>
            <a:off x="8447938" y="146638"/>
            <a:ext cx="426720" cy="426720"/>
          </a:xfrm>
          <a:prstGeom prst="rect">
            <a:avLst/>
          </a:prstGeom>
          <a:noFill/>
          <a:ln>
            <a:noFill/>
          </a:ln>
        </p:spPr>
      </p:pic>
      <p:grpSp>
        <p:nvGrpSpPr>
          <p:cNvPr id="29" name="Google Shape;29;p3"/>
          <p:cNvGrpSpPr/>
          <p:nvPr/>
        </p:nvGrpSpPr>
        <p:grpSpPr>
          <a:xfrm>
            <a:off x="0" y="4847150"/>
            <a:ext cx="3410100" cy="201600"/>
            <a:chOff x="0" y="4847150"/>
            <a:chExt cx="3410100" cy="201600"/>
          </a:xfrm>
        </p:grpSpPr>
        <p:grpSp>
          <p:nvGrpSpPr>
            <p:cNvPr id="30" name="Google Shape;30;p3"/>
            <p:cNvGrpSpPr/>
            <p:nvPr/>
          </p:nvGrpSpPr>
          <p:grpSpPr>
            <a:xfrm>
              <a:off x="0" y="4847150"/>
              <a:ext cx="3410100" cy="201600"/>
              <a:chOff x="0" y="4847150"/>
              <a:chExt cx="3410100" cy="201600"/>
            </a:xfrm>
          </p:grpSpPr>
          <p:sp>
            <p:nvSpPr>
              <p:cNvPr id="31" name="Google Shape;31;p3"/>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32" name="Google Shape;32;p3"/>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33" name="Google Shape;33;p3"/>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Tim Bruijnzeels </a:t>
              </a:r>
              <a:r>
                <a:rPr b="1" lang="en-GB" sz="800">
                  <a:solidFill>
                    <a:schemeClr val="lt1"/>
                  </a:solidFill>
                  <a:latin typeface="Verdana"/>
                  <a:ea typeface="Verdana"/>
                  <a:cs typeface="Verdana"/>
                  <a:sym typeface="Verdana"/>
                </a:rPr>
                <a:t>| RIPE NCC | </a:t>
              </a:r>
              <a:r>
                <a:rPr lang="en-GB" sz="800">
                  <a:solidFill>
                    <a:schemeClr val="lt1"/>
                  </a:solidFill>
                  <a:latin typeface="Verdana"/>
                  <a:ea typeface="Verdana"/>
                  <a:cs typeface="Verdana"/>
                  <a:sym typeface="Verdana"/>
                </a:rPr>
                <a:t>31 October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text">
  <p:cSld name="TITLE_2">
    <p:bg>
      <p:bgPr>
        <a:solidFill>
          <a:schemeClr val="lt2"/>
        </a:solidFill>
      </p:bgPr>
    </p:bg>
    <p:spTree>
      <p:nvGrpSpPr>
        <p:cNvPr id="34" name="Shape 34"/>
        <p:cNvGrpSpPr/>
        <p:nvPr/>
      </p:nvGrpSpPr>
      <p:grpSpPr>
        <a:xfrm>
          <a:off x="0" y="0"/>
          <a:ext cx="0" cy="0"/>
          <a:chOff x="0" y="0"/>
          <a:chExt cx="0" cy="0"/>
        </a:xfrm>
      </p:grpSpPr>
      <p:sp>
        <p:nvSpPr>
          <p:cNvPr id="35" name="Google Shape;35;p4"/>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6" name="Google Shape;36;p4"/>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37" name="Google Shape;37;p4"/>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8" name="Google Shape;38;p4"/>
          <p:cNvSpPr txBox="1"/>
          <p:nvPr>
            <p:ph idx="1" type="subTitle"/>
          </p:nvPr>
        </p:nvSpPr>
        <p:spPr>
          <a:xfrm>
            <a:off x="311700"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39" name="Google Shape;39;p4"/>
          <p:cNvSpPr txBox="1"/>
          <p:nvPr>
            <p:ph idx="2" type="title"/>
          </p:nvPr>
        </p:nvSpPr>
        <p:spPr>
          <a:xfrm>
            <a:off x="311700" y="972075"/>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600"/>
              <a:buFont typeface="Verdana"/>
              <a:buNone/>
              <a:defRPr b="1" sz="16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0" name="Google Shape;40;p4"/>
          <p:cNvSpPr txBox="1"/>
          <p:nvPr>
            <p:ph idx="3" type="subTitle"/>
          </p:nvPr>
        </p:nvSpPr>
        <p:spPr>
          <a:xfrm>
            <a:off x="3301888"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41" name="Google Shape;41;p4"/>
          <p:cNvSpPr txBox="1"/>
          <p:nvPr>
            <p:ph idx="4" type="body"/>
          </p:nvPr>
        </p:nvSpPr>
        <p:spPr>
          <a:xfrm>
            <a:off x="3301888" y="1838850"/>
            <a:ext cx="2568300" cy="28569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42" name="Google Shape;42;p4"/>
          <p:cNvSpPr txBox="1"/>
          <p:nvPr>
            <p:ph idx="5" type="subTitle"/>
          </p:nvPr>
        </p:nvSpPr>
        <p:spPr>
          <a:xfrm>
            <a:off x="6292075"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43" name="Google Shape;43;p4"/>
          <p:cNvSpPr txBox="1"/>
          <p:nvPr>
            <p:ph idx="6" type="body"/>
          </p:nvPr>
        </p:nvSpPr>
        <p:spPr>
          <a:xfrm>
            <a:off x="6292075" y="1838850"/>
            <a:ext cx="2568300" cy="28569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44" name="Google Shape;44;p4"/>
          <p:cNvSpPr txBox="1"/>
          <p:nvPr>
            <p:ph idx="7" type="body"/>
          </p:nvPr>
        </p:nvSpPr>
        <p:spPr>
          <a:xfrm>
            <a:off x="311725" y="1838850"/>
            <a:ext cx="2568300" cy="2500800"/>
          </a:xfrm>
          <a:prstGeom prst="rect">
            <a:avLst/>
          </a:prstGeom>
        </p:spPr>
        <p:txBody>
          <a:bodyPr anchorCtr="0" anchor="t" bIns="0" lIns="0" spcFirstLastPara="1" rIns="0" wrap="square" tIns="0">
            <a:sp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grpSp>
        <p:nvGrpSpPr>
          <p:cNvPr id="45" name="Google Shape;45;p4"/>
          <p:cNvGrpSpPr/>
          <p:nvPr/>
        </p:nvGrpSpPr>
        <p:grpSpPr>
          <a:xfrm>
            <a:off x="0" y="4847150"/>
            <a:ext cx="3410100" cy="201600"/>
            <a:chOff x="0" y="4847150"/>
            <a:chExt cx="3410100" cy="201600"/>
          </a:xfrm>
        </p:grpSpPr>
        <p:grpSp>
          <p:nvGrpSpPr>
            <p:cNvPr id="46" name="Google Shape;46;p4"/>
            <p:cNvGrpSpPr/>
            <p:nvPr/>
          </p:nvGrpSpPr>
          <p:grpSpPr>
            <a:xfrm>
              <a:off x="0" y="4847150"/>
              <a:ext cx="3410100" cy="201600"/>
              <a:chOff x="0" y="4847150"/>
              <a:chExt cx="3410100" cy="201600"/>
            </a:xfrm>
          </p:grpSpPr>
          <p:sp>
            <p:nvSpPr>
              <p:cNvPr id="47" name="Google Shape;47;p4"/>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48" name="Google Shape;48;p4"/>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49" name="Google Shape;49;p4"/>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
        <p:nvSpPr>
          <p:cNvPr id="50" name="Google Shape;50;p4"/>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text + photos">
  <p:cSld name="TITLE_2_1">
    <p:bg>
      <p:bgPr>
        <a:solidFill>
          <a:schemeClr val="lt2"/>
        </a:solidFill>
      </p:bgPr>
    </p:bg>
    <p:spTree>
      <p:nvGrpSpPr>
        <p:cNvPr id="51" name="Shape 51"/>
        <p:cNvGrpSpPr/>
        <p:nvPr/>
      </p:nvGrpSpPr>
      <p:grpSpPr>
        <a:xfrm>
          <a:off x="0" y="0"/>
          <a:ext cx="0" cy="0"/>
          <a:chOff x="0" y="0"/>
          <a:chExt cx="0" cy="0"/>
        </a:xfrm>
      </p:grpSpPr>
      <p:sp>
        <p:nvSpPr>
          <p:cNvPr id="52" name="Google Shape;52;p5"/>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3" name="Google Shape;53;p5"/>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54" name="Google Shape;54;p5"/>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5" name="Google Shape;55;p5"/>
          <p:cNvSpPr txBox="1"/>
          <p:nvPr>
            <p:ph idx="1" type="subTitle"/>
          </p:nvPr>
        </p:nvSpPr>
        <p:spPr>
          <a:xfrm>
            <a:off x="311700"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56" name="Google Shape;56;p5"/>
          <p:cNvSpPr txBox="1"/>
          <p:nvPr>
            <p:ph idx="2" type="body"/>
          </p:nvPr>
        </p:nvSpPr>
        <p:spPr>
          <a:xfrm>
            <a:off x="3117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57" name="Google Shape;57;p5"/>
          <p:cNvSpPr txBox="1"/>
          <p:nvPr>
            <p:ph idx="3" type="subTitle"/>
          </p:nvPr>
        </p:nvSpPr>
        <p:spPr>
          <a:xfrm>
            <a:off x="3301888"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58" name="Google Shape;58;p5"/>
          <p:cNvSpPr txBox="1"/>
          <p:nvPr>
            <p:ph idx="4" type="body"/>
          </p:nvPr>
        </p:nvSpPr>
        <p:spPr>
          <a:xfrm>
            <a:off x="33019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59" name="Google Shape;59;p5"/>
          <p:cNvSpPr txBox="1"/>
          <p:nvPr>
            <p:ph idx="5" type="subTitle"/>
          </p:nvPr>
        </p:nvSpPr>
        <p:spPr>
          <a:xfrm>
            <a:off x="6292075"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60" name="Google Shape;60;p5"/>
          <p:cNvSpPr txBox="1"/>
          <p:nvPr>
            <p:ph idx="6" type="body"/>
          </p:nvPr>
        </p:nvSpPr>
        <p:spPr>
          <a:xfrm>
            <a:off x="62921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61" name="Google Shape;61;p5"/>
          <p:cNvSpPr/>
          <p:nvPr>
            <p:ph idx="7" type="pic"/>
          </p:nvPr>
        </p:nvSpPr>
        <p:spPr>
          <a:xfrm>
            <a:off x="342900" y="972075"/>
            <a:ext cx="2537100" cy="1666500"/>
          </a:xfrm>
          <a:prstGeom prst="rect">
            <a:avLst/>
          </a:prstGeom>
          <a:noFill/>
          <a:ln>
            <a:noFill/>
          </a:ln>
        </p:spPr>
      </p:sp>
      <p:sp>
        <p:nvSpPr>
          <p:cNvPr id="62" name="Google Shape;62;p5"/>
          <p:cNvSpPr/>
          <p:nvPr>
            <p:ph idx="8" type="pic"/>
          </p:nvPr>
        </p:nvSpPr>
        <p:spPr>
          <a:xfrm>
            <a:off x="3303450" y="972075"/>
            <a:ext cx="2537100" cy="1666500"/>
          </a:xfrm>
          <a:prstGeom prst="rect">
            <a:avLst/>
          </a:prstGeom>
          <a:noFill/>
          <a:ln>
            <a:noFill/>
          </a:ln>
        </p:spPr>
      </p:sp>
      <p:sp>
        <p:nvSpPr>
          <p:cNvPr id="63" name="Google Shape;63;p5"/>
          <p:cNvSpPr/>
          <p:nvPr>
            <p:ph idx="9" type="pic"/>
          </p:nvPr>
        </p:nvSpPr>
        <p:spPr>
          <a:xfrm>
            <a:off x="6264000" y="972075"/>
            <a:ext cx="2537100" cy="1666500"/>
          </a:xfrm>
          <a:prstGeom prst="rect">
            <a:avLst/>
          </a:prstGeom>
          <a:noFill/>
          <a:ln>
            <a:noFill/>
          </a:ln>
        </p:spPr>
      </p:sp>
      <p:grpSp>
        <p:nvGrpSpPr>
          <p:cNvPr id="64" name="Google Shape;64;p5"/>
          <p:cNvGrpSpPr/>
          <p:nvPr/>
        </p:nvGrpSpPr>
        <p:grpSpPr>
          <a:xfrm>
            <a:off x="0" y="4847150"/>
            <a:ext cx="3410100" cy="201600"/>
            <a:chOff x="0" y="4847150"/>
            <a:chExt cx="3410100" cy="201600"/>
          </a:xfrm>
        </p:grpSpPr>
        <p:grpSp>
          <p:nvGrpSpPr>
            <p:cNvPr id="65" name="Google Shape;65;p5"/>
            <p:cNvGrpSpPr/>
            <p:nvPr/>
          </p:nvGrpSpPr>
          <p:grpSpPr>
            <a:xfrm>
              <a:off x="0" y="4847150"/>
              <a:ext cx="3410100" cy="201600"/>
              <a:chOff x="0" y="4847150"/>
              <a:chExt cx="3410100" cy="201600"/>
            </a:xfrm>
          </p:grpSpPr>
          <p:sp>
            <p:nvSpPr>
              <p:cNvPr id="66" name="Google Shape;66;p5"/>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67" name="Google Shape;67;p5"/>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68" name="Google Shape;68;p5"/>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
        <p:nvSpPr>
          <p:cNvPr id="69" name="Google Shape;69;p5"/>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age - 5 Column text &amp; photos">
  <p:cSld name="TITLE_2_1_1">
    <p:bg>
      <p:bgPr>
        <a:solidFill>
          <a:schemeClr val="lt2"/>
        </a:solidFill>
      </p:bgPr>
    </p:bg>
    <p:spTree>
      <p:nvGrpSpPr>
        <p:cNvPr id="70" name="Shape 70"/>
        <p:cNvGrpSpPr/>
        <p:nvPr/>
      </p:nvGrpSpPr>
      <p:grpSpPr>
        <a:xfrm>
          <a:off x="0" y="0"/>
          <a:ext cx="0" cy="0"/>
          <a:chOff x="0" y="0"/>
          <a:chExt cx="0" cy="0"/>
        </a:xfrm>
      </p:grpSpPr>
      <p:sp>
        <p:nvSpPr>
          <p:cNvPr id="71" name="Google Shape;71;p6"/>
          <p:cNvSpPr txBox="1"/>
          <p:nvPr>
            <p:ph idx="1" type="body"/>
          </p:nvPr>
        </p:nvSpPr>
        <p:spPr>
          <a:xfrm>
            <a:off x="69971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72" name="Google Shape;72;p6"/>
          <p:cNvSpPr txBox="1"/>
          <p:nvPr>
            <p:ph idx="2" type="body"/>
          </p:nvPr>
        </p:nvSpPr>
        <p:spPr>
          <a:xfrm>
            <a:off x="69971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73" name="Google Shape;73;p6"/>
          <p:cNvSpPr/>
          <p:nvPr>
            <p:ph idx="3" type="pic"/>
          </p:nvPr>
        </p:nvSpPr>
        <p:spPr>
          <a:xfrm>
            <a:off x="7155200" y="972075"/>
            <a:ext cx="1155600" cy="1155600"/>
          </a:xfrm>
          <a:prstGeom prst="ellipse">
            <a:avLst/>
          </a:prstGeom>
          <a:noFill/>
          <a:ln>
            <a:noFill/>
          </a:ln>
        </p:spPr>
      </p:sp>
      <p:sp>
        <p:nvSpPr>
          <p:cNvPr id="74" name="Google Shape;74;p6"/>
          <p:cNvSpPr/>
          <p:nvPr>
            <p:ph idx="4" type="pic"/>
          </p:nvPr>
        </p:nvSpPr>
        <p:spPr>
          <a:xfrm>
            <a:off x="7155200" y="2982450"/>
            <a:ext cx="1155600" cy="1155600"/>
          </a:xfrm>
          <a:prstGeom prst="ellipse">
            <a:avLst/>
          </a:prstGeom>
          <a:noFill/>
          <a:ln>
            <a:noFill/>
          </a:ln>
        </p:spPr>
      </p:sp>
      <p:sp>
        <p:nvSpPr>
          <p:cNvPr id="75" name="Google Shape;75;p6"/>
          <p:cNvSpPr txBox="1"/>
          <p:nvPr>
            <p:ph idx="5" type="body"/>
          </p:nvPr>
        </p:nvSpPr>
        <p:spPr>
          <a:xfrm>
            <a:off x="69971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76" name="Google Shape;76;p6"/>
          <p:cNvSpPr txBox="1"/>
          <p:nvPr>
            <p:ph idx="6" type="body"/>
          </p:nvPr>
        </p:nvSpPr>
        <p:spPr>
          <a:xfrm>
            <a:off x="69971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77" name="Google Shape;77;p6"/>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8" name="Google Shape;78;p6"/>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79" name="Google Shape;79;p6"/>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0" name="Google Shape;80;p6"/>
          <p:cNvSpPr/>
          <p:nvPr>
            <p:ph idx="7" type="pic"/>
          </p:nvPr>
        </p:nvSpPr>
        <p:spPr>
          <a:xfrm>
            <a:off x="469800" y="972075"/>
            <a:ext cx="1155600" cy="1155600"/>
          </a:xfrm>
          <a:prstGeom prst="ellipse">
            <a:avLst/>
          </a:prstGeom>
          <a:noFill/>
          <a:ln>
            <a:noFill/>
          </a:ln>
        </p:spPr>
      </p:sp>
      <p:sp>
        <p:nvSpPr>
          <p:cNvPr id="81" name="Google Shape;81;p6"/>
          <p:cNvSpPr txBox="1"/>
          <p:nvPr>
            <p:ph idx="8" type="body"/>
          </p:nvPr>
        </p:nvSpPr>
        <p:spPr>
          <a:xfrm>
            <a:off x="3117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82" name="Google Shape;82;p6"/>
          <p:cNvSpPr txBox="1"/>
          <p:nvPr>
            <p:ph idx="9" type="body"/>
          </p:nvPr>
        </p:nvSpPr>
        <p:spPr>
          <a:xfrm>
            <a:off x="3117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83" name="Google Shape;83;p6"/>
          <p:cNvSpPr/>
          <p:nvPr>
            <p:ph idx="13" type="pic"/>
          </p:nvPr>
        </p:nvSpPr>
        <p:spPr>
          <a:xfrm>
            <a:off x="2134100" y="972075"/>
            <a:ext cx="1155600" cy="1155600"/>
          </a:xfrm>
          <a:prstGeom prst="ellipse">
            <a:avLst/>
          </a:prstGeom>
          <a:noFill/>
          <a:ln>
            <a:noFill/>
          </a:ln>
        </p:spPr>
      </p:sp>
      <p:sp>
        <p:nvSpPr>
          <p:cNvPr id="84" name="Google Shape;84;p6"/>
          <p:cNvSpPr txBox="1"/>
          <p:nvPr>
            <p:ph idx="14" type="body"/>
          </p:nvPr>
        </p:nvSpPr>
        <p:spPr>
          <a:xfrm>
            <a:off x="19760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85" name="Google Shape;85;p6"/>
          <p:cNvSpPr txBox="1"/>
          <p:nvPr>
            <p:ph idx="15" type="body"/>
          </p:nvPr>
        </p:nvSpPr>
        <p:spPr>
          <a:xfrm>
            <a:off x="19760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86" name="Google Shape;86;p6"/>
          <p:cNvSpPr/>
          <p:nvPr>
            <p:ph idx="16" type="pic"/>
          </p:nvPr>
        </p:nvSpPr>
        <p:spPr>
          <a:xfrm>
            <a:off x="3807800" y="972075"/>
            <a:ext cx="1155600" cy="1155600"/>
          </a:xfrm>
          <a:prstGeom prst="ellipse">
            <a:avLst/>
          </a:prstGeom>
          <a:noFill/>
          <a:ln>
            <a:noFill/>
          </a:ln>
        </p:spPr>
      </p:sp>
      <p:sp>
        <p:nvSpPr>
          <p:cNvPr id="87" name="Google Shape;87;p6"/>
          <p:cNvSpPr txBox="1"/>
          <p:nvPr>
            <p:ph idx="17" type="body"/>
          </p:nvPr>
        </p:nvSpPr>
        <p:spPr>
          <a:xfrm>
            <a:off x="36497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88" name="Google Shape;88;p6"/>
          <p:cNvSpPr txBox="1"/>
          <p:nvPr>
            <p:ph idx="18" type="body"/>
          </p:nvPr>
        </p:nvSpPr>
        <p:spPr>
          <a:xfrm>
            <a:off x="36497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89" name="Google Shape;89;p6"/>
          <p:cNvSpPr/>
          <p:nvPr>
            <p:ph idx="19" type="pic"/>
          </p:nvPr>
        </p:nvSpPr>
        <p:spPr>
          <a:xfrm>
            <a:off x="5481500" y="972075"/>
            <a:ext cx="1155600" cy="1155600"/>
          </a:xfrm>
          <a:prstGeom prst="ellipse">
            <a:avLst/>
          </a:prstGeom>
          <a:noFill/>
          <a:ln>
            <a:noFill/>
          </a:ln>
        </p:spPr>
      </p:sp>
      <p:sp>
        <p:nvSpPr>
          <p:cNvPr id="90" name="Google Shape;90;p6"/>
          <p:cNvSpPr txBox="1"/>
          <p:nvPr>
            <p:ph idx="20" type="body"/>
          </p:nvPr>
        </p:nvSpPr>
        <p:spPr>
          <a:xfrm>
            <a:off x="53234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91" name="Google Shape;91;p6"/>
          <p:cNvSpPr txBox="1"/>
          <p:nvPr>
            <p:ph idx="21" type="body"/>
          </p:nvPr>
        </p:nvSpPr>
        <p:spPr>
          <a:xfrm>
            <a:off x="53234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92" name="Google Shape;92;p6"/>
          <p:cNvSpPr/>
          <p:nvPr>
            <p:ph idx="22" type="pic"/>
          </p:nvPr>
        </p:nvSpPr>
        <p:spPr>
          <a:xfrm>
            <a:off x="469800" y="2982450"/>
            <a:ext cx="1155600" cy="1155600"/>
          </a:xfrm>
          <a:prstGeom prst="ellipse">
            <a:avLst/>
          </a:prstGeom>
          <a:noFill/>
          <a:ln>
            <a:noFill/>
          </a:ln>
        </p:spPr>
      </p:sp>
      <p:sp>
        <p:nvSpPr>
          <p:cNvPr id="93" name="Google Shape;93;p6"/>
          <p:cNvSpPr txBox="1"/>
          <p:nvPr>
            <p:ph idx="23" type="body"/>
          </p:nvPr>
        </p:nvSpPr>
        <p:spPr>
          <a:xfrm>
            <a:off x="3117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94" name="Google Shape;94;p6"/>
          <p:cNvSpPr txBox="1"/>
          <p:nvPr>
            <p:ph idx="24" type="body"/>
          </p:nvPr>
        </p:nvSpPr>
        <p:spPr>
          <a:xfrm>
            <a:off x="3117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95" name="Google Shape;95;p6"/>
          <p:cNvSpPr/>
          <p:nvPr>
            <p:ph idx="25" type="pic"/>
          </p:nvPr>
        </p:nvSpPr>
        <p:spPr>
          <a:xfrm>
            <a:off x="2134100" y="2982450"/>
            <a:ext cx="1155600" cy="1155600"/>
          </a:xfrm>
          <a:prstGeom prst="ellipse">
            <a:avLst/>
          </a:prstGeom>
          <a:noFill/>
          <a:ln>
            <a:noFill/>
          </a:ln>
        </p:spPr>
      </p:sp>
      <p:sp>
        <p:nvSpPr>
          <p:cNvPr id="96" name="Google Shape;96;p6"/>
          <p:cNvSpPr txBox="1"/>
          <p:nvPr>
            <p:ph idx="26" type="body"/>
          </p:nvPr>
        </p:nvSpPr>
        <p:spPr>
          <a:xfrm>
            <a:off x="19760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97" name="Google Shape;97;p6"/>
          <p:cNvSpPr txBox="1"/>
          <p:nvPr>
            <p:ph idx="27" type="body"/>
          </p:nvPr>
        </p:nvSpPr>
        <p:spPr>
          <a:xfrm>
            <a:off x="19760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98" name="Google Shape;98;p6"/>
          <p:cNvSpPr/>
          <p:nvPr>
            <p:ph idx="28" type="pic"/>
          </p:nvPr>
        </p:nvSpPr>
        <p:spPr>
          <a:xfrm>
            <a:off x="3807800" y="2982450"/>
            <a:ext cx="1155600" cy="1155600"/>
          </a:xfrm>
          <a:prstGeom prst="ellipse">
            <a:avLst/>
          </a:prstGeom>
          <a:noFill/>
          <a:ln>
            <a:noFill/>
          </a:ln>
        </p:spPr>
      </p:sp>
      <p:sp>
        <p:nvSpPr>
          <p:cNvPr id="99" name="Google Shape;99;p6"/>
          <p:cNvSpPr txBox="1"/>
          <p:nvPr>
            <p:ph idx="29" type="body"/>
          </p:nvPr>
        </p:nvSpPr>
        <p:spPr>
          <a:xfrm>
            <a:off x="36497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00" name="Google Shape;100;p6"/>
          <p:cNvSpPr txBox="1"/>
          <p:nvPr>
            <p:ph idx="30" type="body"/>
          </p:nvPr>
        </p:nvSpPr>
        <p:spPr>
          <a:xfrm>
            <a:off x="36497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01" name="Google Shape;101;p6"/>
          <p:cNvSpPr/>
          <p:nvPr>
            <p:ph idx="31" type="pic"/>
          </p:nvPr>
        </p:nvSpPr>
        <p:spPr>
          <a:xfrm>
            <a:off x="5481500" y="2982450"/>
            <a:ext cx="1155600" cy="1155600"/>
          </a:xfrm>
          <a:prstGeom prst="ellipse">
            <a:avLst/>
          </a:prstGeom>
          <a:noFill/>
          <a:ln>
            <a:noFill/>
          </a:ln>
        </p:spPr>
      </p:sp>
      <p:sp>
        <p:nvSpPr>
          <p:cNvPr id="102" name="Google Shape;102;p6"/>
          <p:cNvSpPr txBox="1"/>
          <p:nvPr>
            <p:ph idx="32" type="body"/>
          </p:nvPr>
        </p:nvSpPr>
        <p:spPr>
          <a:xfrm>
            <a:off x="53234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03" name="Google Shape;103;p6"/>
          <p:cNvSpPr txBox="1"/>
          <p:nvPr>
            <p:ph idx="33" type="body"/>
          </p:nvPr>
        </p:nvSpPr>
        <p:spPr>
          <a:xfrm>
            <a:off x="53234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grpSp>
        <p:nvGrpSpPr>
          <p:cNvPr id="104" name="Google Shape;104;p6"/>
          <p:cNvGrpSpPr/>
          <p:nvPr/>
        </p:nvGrpSpPr>
        <p:grpSpPr>
          <a:xfrm>
            <a:off x="0" y="4847150"/>
            <a:ext cx="3410100" cy="201600"/>
            <a:chOff x="0" y="4847150"/>
            <a:chExt cx="3410100" cy="201600"/>
          </a:xfrm>
        </p:grpSpPr>
        <p:grpSp>
          <p:nvGrpSpPr>
            <p:cNvPr id="105" name="Google Shape;105;p6"/>
            <p:cNvGrpSpPr/>
            <p:nvPr/>
          </p:nvGrpSpPr>
          <p:grpSpPr>
            <a:xfrm>
              <a:off x="0" y="4847150"/>
              <a:ext cx="3410100" cy="201600"/>
              <a:chOff x="0" y="4847150"/>
              <a:chExt cx="3410100" cy="201600"/>
            </a:xfrm>
          </p:grpSpPr>
          <p:sp>
            <p:nvSpPr>
              <p:cNvPr id="106" name="Google Shape;106;p6"/>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07" name="Google Shape;107;p6"/>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08" name="Google Shape;108;p6"/>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
        <p:nvSpPr>
          <p:cNvPr id="109" name="Google Shape;109;p6"/>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file Page - 1 Column text + 1 photo">
  <p:cSld name="TITLE_2_1_1_1">
    <p:bg>
      <p:bgPr>
        <a:solidFill>
          <a:schemeClr val="lt2"/>
        </a:solidFill>
      </p:bgPr>
    </p:bg>
    <p:spTree>
      <p:nvGrpSpPr>
        <p:cNvPr id="110" name="Shape 110"/>
        <p:cNvGrpSpPr/>
        <p:nvPr/>
      </p:nvGrpSpPr>
      <p:grpSpPr>
        <a:xfrm>
          <a:off x="0" y="0"/>
          <a:ext cx="0" cy="0"/>
          <a:chOff x="0" y="0"/>
          <a:chExt cx="0" cy="0"/>
        </a:xfrm>
      </p:grpSpPr>
      <p:sp>
        <p:nvSpPr>
          <p:cNvPr id="111" name="Google Shape;111;p7"/>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2" name="Google Shape;112;p7"/>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113" name="Google Shape;113;p7"/>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4" name="Google Shape;114;p7"/>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115" name="Google Shape;115;p7"/>
          <p:cNvSpPr/>
          <p:nvPr>
            <p:ph idx="2" type="pic"/>
          </p:nvPr>
        </p:nvSpPr>
        <p:spPr>
          <a:xfrm>
            <a:off x="332400" y="1032475"/>
            <a:ext cx="3240000" cy="3240000"/>
          </a:xfrm>
          <a:prstGeom prst="ellipse">
            <a:avLst/>
          </a:prstGeom>
          <a:noFill/>
          <a:ln>
            <a:noFill/>
          </a:ln>
        </p:spPr>
      </p:sp>
      <p:sp>
        <p:nvSpPr>
          <p:cNvPr id="116" name="Google Shape;116;p7"/>
          <p:cNvSpPr txBox="1"/>
          <p:nvPr>
            <p:ph idx="1" type="body"/>
          </p:nvPr>
        </p:nvSpPr>
        <p:spPr>
          <a:xfrm>
            <a:off x="4022700" y="2317150"/>
            <a:ext cx="4425300" cy="8283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17" name="Google Shape;117;p7"/>
          <p:cNvSpPr txBox="1"/>
          <p:nvPr>
            <p:ph idx="3" type="title"/>
          </p:nvPr>
        </p:nvSpPr>
        <p:spPr>
          <a:xfrm>
            <a:off x="4022700" y="1910100"/>
            <a:ext cx="44253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2000"/>
              <a:buFont typeface="Verdana"/>
              <a:buNone/>
              <a:defRPr b="1" sz="2000">
                <a:solidFill>
                  <a:srgbClr val="25316A"/>
                </a:solidFill>
                <a:latin typeface="Verdana"/>
                <a:ea typeface="Verdana"/>
                <a:cs typeface="Verdana"/>
                <a:sym typeface="Verdana"/>
              </a:defRPr>
            </a:lvl1pPr>
            <a:lvl2pPr lvl="1" rtl="0">
              <a:spcBef>
                <a:spcPts val="0"/>
              </a:spcBef>
              <a:spcAft>
                <a:spcPts val="0"/>
              </a:spcAft>
              <a:buClr>
                <a:schemeClr val="dk1"/>
              </a:buClr>
              <a:buSzPts val="2600"/>
              <a:buNone/>
              <a:defRPr sz="2600">
                <a:solidFill>
                  <a:schemeClr val="dk1"/>
                </a:solidFill>
              </a:defRPr>
            </a:lvl2pPr>
            <a:lvl3pPr lvl="2" rtl="0">
              <a:spcBef>
                <a:spcPts val="0"/>
              </a:spcBef>
              <a:spcAft>
                <a:spcPts val="0"/>
              </a:spcAft>
              <a:buClr>
                <a:schemeClr val="dk1"/>
              </a:buClr>
              <a:buSzPts val="2600"/>
              <a:buNone/>
              <a:defRPr sz="2600">
                <a:solidFill>
                  <a:schemeClr val="dk1"/>
                </a:solidFill>
              </a:defRPr>
            </a:lvl3pPr>
            <a:lvl4pPr lvl="3" rtl="0">
              <a:spcBef>
                <a:spcPts val="0"/>
              </a:spcBef>
              <a:spcAft>
                <a:spcPts val="0"/>
              </a:spcAft>
              <a:buClr>
                <a:schemeClr val="dk1"/>
              </a:buClr>
              <a:buSzPts val="2600"/>
              <a:buNone/>
              <a:defRPr sz="2600">
                <a:solidFill>
                  <a:schemeClr val="dk1"/>
                </a:solidFill>
              </a:defRPr>
            </a:lvl4pPr>
            <a:lvl5pPr lvl="4" rtl="0">
              <a:spcBef>
                <a:spcPts val="0"/>
              </a:spcBef>
              <a:spcAft>
                <a:spcPts val="0"/>
              </a:spcAft>
              <a:buClr>
                <a:schemeClr val="dk1"/>
              </a:buClr>
              <a:buSzPts val="2600"/>
              <a:buNone/>
              <a:defRPr sz="2600">
                <a:solidFill>
                  <a:schemeClr val="dk1"/>
                </a:solidFill>
              </a:defRPr>
            </a:lvl5pPr>
            <a:lvl6pPr lvl="5" rtl="0">
              <a:spcBef>
                <a:spcPts val="0"/>
              </a:spcBef>
              <a:spcAft>
                <a:spcPts val="0"/>
              </a:spcAft>
              <a:buClr>
                <a:schemeClr val="dk1"/>
              </a:buClr>
              <a:buSzPts val="2600"/>
              <a:buNone/>
              <a:defRPr sz="2600">
                <a:solidFill>
                  <a:schemeClr val="dk1"/>
                </a:solidFill>
              </a:defRPr>
            </a:lvl6pPr>
            <a:lvl7pPr lvl="6" rtl="0">
              <a:spcBef>
                <a:spcPts val="0"/>
              </a:spcBef>
              <a:spcAft>
                <a:spcPts val="0"/>
              </a:spcAft>
              <a:buClr>
                <a:schemeClr val="dk1"/>
              </a:buClr>
              <a:buSzPts val="2600"/>
              <a:buNone/>
              <a:defRPr sz="2600">
                <a:solidFill>
                  <a:schemeClr val="dk1"/>
                </a:solidFill>
              </a:defRPr>
            </a:lvl7pPr>
            <a:lvl8pPr lvl="7" rtl="0">
              <a:spcBef>
                <a:spcPts val="0"/>
              </a:spcBef>
              <a:spcAft>
                <a:spcPts val="0"/>
              </a:spcAft>
              <a:buClr>
                <a:schemeClr val="dk1"/>
              </a:buClr>
              <a:buSzPts val="2600"/>
              <a:buNone/>
              <a:defRPr sz="2600">
                <a:solidFill>
                  <a:schemeClr val="dk1"/>
                </a:solidFill>
              </a:defRPr>
            </a:lvl8pPr>
            <a:lvl9pPr lvl="8" rtl="0">
              <a:spcBef>
                <a:spcPts val="0"/>
              </a:spcBef>
              <a:spcAft>
                <a:spcPts val="0"/>
              </a:spcAft>
              <a:buClr>
                <a:schemeClr val="dk1"/>
              </a:buClr>
              <a:buSzPts val="2600"/>
              <a:buNone/>
              <a:defRPr sz="2600">
                <a:solidFill>
                  <a:schemeClr val="dk1"/>
                </a:solidFill>
              </a:defRPr>
            </a:lvl9pPr>
          </a:lstStyle>
          <a:p/>
        </p:txBody>
      </p:sp>
      <p:sp>
        <p:nvSpPr>
          <p:cNvPr id="118" name="Google Shape;118;p7"/>
          <p:cNvSpPr txBox="1"/>
          <p:nvPr>
            <p:ph idx="4" type="body"/>
          </p:nvPr>
        </p:nvSpPr>
        <p:spPr>
          <a:xfrm>
            <a:off x="4466409" y="4319850"/>
            <a:ext cx="4304100" cy="2517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Clr>
                <a:srgbClr val="F26738"/>
              </a:buClr>
              <a:buSzPts val="1400"/>
              <a:buChar char="●"/>
              <a:defRPr b="0" sz="1400">
                <a:solidFill>
                  <a:srgbClr val="F26738"/>
                </a:solidFill>
              </a:defRPr>
            </a:lvl1pPr>
            <a:lvl2pPr indent="-317500" lvl="1" marL="914400" rtl="0">
              <a:lnSpc>
                <a:spcPct val="100000"/>
              </a:lnSpc>
              <a:spcBef>
                <a:spcPts val="0"/>
              </a:spcBef>
              <a:spcAft>
                <a:spcPts val="0"/>
              </a:spcAft>
              <a:buClr>
                <a:srgbClr val="F26738"/>
              </a:buClr>
              <a:buSzPts val="1400"/>
              <a:buChar char="○"/>
              <a:defRPr b="0" sz="1400">
                <a:solidFill>
                  <a:srgbClr val="F26738"/>
                </a:solidFill>
              </a:defRPr>
            </a:lvl2pPr>
            <a:lvl3pPr indent="-317500" lvl="2" marL="1371600" rtl="0">
              <a:lnSpc>
                <a:spcPct val="100000"/>
              </a:lnSpc>
              <a:spcBef>
                <a:spcPts val="0"/>
              </a:spcBef>
              <a:spcAft>
                <a:spcPts val="0"/>
              </a:spcAft>
              <a:buClr>
                <a:srgbClr val="F26738"/>
              </a:buClr>
              <a:buSzPts val="1400"/>
              <a:buChar char="■"/>
              <a:defRPr>
                <a:solidFill>
                  <a:srgbClr val="F26738"/>
                </a:solidFill>
              </a:defRPr>
            </a:lvl3pPr>
            <a:lvl4pPr indent="-317500" lvl="3" marL="1828800" rtl="0">
              <a:lnSpc>
                <a:spcPct val="100000"/>
              </a:lnSpc>
              <a:spcBef>
                <a:spcPts val="0"/>
              </a:spcBef>
              <a:spcAft>
                <a:spcPts val="0"/>
              </a:spcAft>
              <a:buClr>
                <a:srgbClr val="F26738"/>
              </a:buClr>
              <a:buSzPts val="1400"/>
              <a:buChar char="●"/>
              <a:defRPr>
                <a:solidFill>
                  <a:srgbClr val="F26738"/>
                </a:solidFill>
              </a:defRPr>
            </a:lvl4pPr>
            <a:lvl5pPr indent="-317500" lvl="4" marL="2286000" rtl="0">
              <a:lnSpc>
                <a:spcPct val="100000"/>
              </a:lnSpc>
              <a:spcBef>
                <a:spcPts val="0"/>
              </a:spcBef>
              <a:spcAft>
                <a:spcPts val="0"/>
              </a:spcAft>
              <a:buClr>
                <a:srgbClr val="F26738"/>
              </a:buClr>
              <a:buSzPts val="1400"/>
              <a:buChar char="○"/>
              <a:defRPr>
                <a:solidFill>
                  <a:srgbClr val="F26738"/>
                </a:solidFill>
              </a:defRPr>
            </a:lvl5pPr>
            <a:lvl6pPr indent="-317500" lvl="5" marL="2743200" rtl="0">
              <a:lnSpc>
                <a:spcPct val="100000"/>
              </a:lnSpc>
              <a:spcBef>
                <a:spcPts val="0"/>
              </a:spcBef>
              <a:spcAft>
                <a:spcPts val="0"/>
              </a:spcAft>
              <a:buClr>
                <a:srgbClr val="F26738"/>
              </a:buClr>
              <a:buSzPts val="1400"/>
              <a:buChar char="■"/>
              <a:defRPr>
                <a:solidFill>
                  <a:srgbClr val="F26738"/>
                </a:solidFill>
              </a:defRPr>
            </a:lvl6pPr>
            <a:lvl7pPr indent="-317500" lvl="6" marL="3200400" rtl="0">
              <a:lnSpc>
                <a:spcPct val="100000"/>
              </a:lnSpc>
              <a:spcBef>
                <a:spcPts val="0"/>
              </a:spcBef>
              <a:spcAft>
                <a:spcPts val="0"/>
              </a:spcAft>
              <a:buClr>
                <a:srgbClr val="F26738"/>
              </a:buClr>
              <a:buSzPts val="1400"/>
              <a:buChar char="●"/>
              <a:defRPr>
                <a:solidFill>
                  <a:srgbClr val="F26738"/>
                </a:solidFill>
              </a:defRPr>
            </a:lvl7pPr>
            <a:lvl8pPr indent="-317500" lvl="7" marL="3657600" rtl="0">
              <a:lnSpc>
                <a:spcPct val="100000"/>
              </a:lnSpc>
              <a:spcBef>
                <a:spcPts val="0"/>
              </a:spcBef>
              <a:spcAft>
                <a:spcPts val="0"/>
              </a:spcAft>
              <a:buClr>
                <a:srgbClr val="F26738"/>
              </a:buClr>
              <a:buSzPts val="1400"/>
              <a:buChar char="○"/>
              <a:defRPr>
                <a:solidFill>
                  <a:srgbClr val="F26738"/>
                </a:solidFill>
              </a:defRPr>
            </a:lvl8pPr>
            <a:lvl9pPr indent="-317500" lvl="8" marL="4114800" rtl="0">
              <a:lnSpc>
                <a:spcPct val="100000"/>
              </a:lnSpc>
              <a:spcBef>
                <a:spcPts val="0"/>
              </a:spcBef>
              <a:spcAft>
                <a:spcPts val="0"/>
              </a:spcAft>
              <a:buClr>
                <a:srgbClr val="F26738"/>
              </a:buClr>
              <a:buSzPts val="1400"/>
              <a:buChar char="■"/>
              <a:defRPr>
                <a:solidFill>
                  <a:srgbClr val="F26738"/>
                </a:solidFill>
              </a:defRPr>
            </a:lvl9pPr>
          </a:lstStyle>
          <a:p/>
        </p:txBody>
      </p:sp>
      <p:grpSp>
        <p:nvGrpSpPr>
          <p:cNvPr id="119" name="Google Shape;119;p7"/>
          <p:cNvGrpSpPr/>
          <p:nvPr/>
        </p:nvGrpSpPr>
        <p:grpSpPr>
          <a:xfrm>
            <a:off x="0" y="4847150"/>
            <a:ext cx="3410100" cy="201600"/>
            <a:chOff x="0" y="4847150"/>
            <a:chExt cx="3410100" cy="201600"/>
          </a:xfrm>
        </p:grpSpPr>
        <p:grpSp>
          <p:nvGrpSpPr>
            <p:cNvPr id="120" name="Google Shape;120;p7"/>
            <p:cNvGrpSpPr/>
            <p:nvPr/>
          </p:nvGrpSpPr>
          <p:grpSpPr>
            <a:xfrm>
              <a:off x="0" y="4847150"/>
              <a:ext cx="3410100" cy="201600"/>
              <a:chOff x="0" y="4847150"/>
              <a:chExt cx="3410100" cy="201600"/>
            </a:xfrm>
          </p:grpSpPr>
          <p:sp>
            <p:nvSpPr>
              <p:cNvPr id="121" name="Google Shape;121;p7"/>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22" name="Google Shape;122;p7"/>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23" name="Google Shape;123;p7"/>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TITLE_2_1_1_1_1">
    <p:bg>
      <p:bgPr>
        <a:solidFill>
          <a:schemeClr val="lt2"/>
        </a:solidFill>
      </p:bgPr>
    </p:bg>
    <p:spTree>
      <p:nvGrpSpPr>
        <p:cNvPr id="124" name="Shape 124"/>
        <p:cNvGrpSpPr/>
        <p:nvPr/>
      </p:nvGrpSpPr>
      <p:grpSpPr>
        <a:xfrm>
          <a:off x="0" y="0"/>
          <a:ext cx="0" cy="0"/>
          <a:chOff x="0" y="0"/>
          <a:chExt cx="0" cy="0"/>
        </a:xfrm>
      </p:grpSpPr>
      <p:pic>
        <p:nvPicPr>
          <p:cNvPr id="125" name="Google Shape;125;p8"/>
          <p:cNvPicPr preferRelativeResize="0"/>
          <p:nvPr/>
        </p:nvPicPr>
        <p:blipFill rotWithShape="1">
          <a:blip r:embed="rId2">
            <a:alphaModFix/>
          </a:blip>
          <a:srcRect b="169" l="0" r="0" t="179"/>
          <a:stretch/>
        </p:blipFill>
        <p:spPr>
          <a:xfrm>
            <a:off x="-32375" y="25"/>
            <a:ext cx="9176376" cy="5143500"/>
          </a:xfrm>
          <a:prstGeom prst="rect">
            <a:avLst/>
          </a:prstGeom>
          <a:noFill/>
          <a:ln>
            <a:noFill/>
          </a:ln>
        </p:spPr>
      </p:pic>
      <p:pic>
        <p:nvPicPr>
          <p:cNvPr id="126" name="Google Shape;126;p8"/>
          <p:cNvPicPr preferRelativeResize="0"/>
          <p:nvPr/>
        </p:nvPicPr>
        <p:blipFill>
          <a:blip r:embed="rId3">
            <a:alphaModFix/>
          </a:blip>
          <a:stretch>
            <a:fillRect/>
          </a:stretch>
        </p:blipFill>
        <p:spPr>
          <a:xfrm>
            <a:off x="435075" y="481925"/>
            <a:ext cx="2494949" cy="6040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TITLE_2_1_1_1_1_2">
    <p:bg>
      <p:bgPr>
        <a:solidFill>
          <a:schemeClr val="lt2"/>
        </a:solidFill>
      </p:bgPr>
    </p:bg>
    <p:spTree>
      <p:nvGrpSpPr>
        <p:cNvPr id="127" name="Shape 127"/>
        <p:cNvGrpSpPr/>
        <p:nvPr/>
      </p:nvGrpSpPr>
      <p:grpSpPr>
        <a:xfrm>
          <a:off x="0" y="0"/>
          <a:ext cx="0" cy="0"/>
          <a:chOff x="0" y="0"/>
          <a:chExt cx="0" cy="0"/>
        </a:xfrm>
      </p:grpSpPr>
      <p:pic>
        <p:nvPicPr>
          <p:cNvPr id="128" name="Google Shape;128;p9"/>
          <p:cNvPicPr preferRelativeResize="0"/>
          <p:nvPr/>
        </p:nvPicPr>
        <p:blipFill rotWithShape="1">
          <a:blip r:embed="rId2">
            <a:alphaModFix/>
          </a:blip>
          <a:srcRect b="169" l="0" r="0" t="179"/>
          <a:stretch/>
        </p:blipFill>
        <p:spPr>
          <a:xfrm>
            <a:off x="-32375" y="25"/>
            <a:ext cx="9176376" cy="5143500"/>
          </a:xfrm>
          <a:prstGeom prst="rect">
            <a:avLst/>
          </a:prstGeom>
          <a:noFill/>
          <a:ln>
            <a:noFill/>
          </a:ln>
        </p:spPr>
      </p:pic>
      <p:pic>
        <p:nvPicPr>
          <p:cNvPr id="129" name="Google Shape;129;p9"/>
          <p:cNvPicPr preferRelativeResize="0"/>
          <p:nvPr/>
        </p:nvPicPr>
        <p:blipFill rotWithShape="1">
          <a:blip r:embed="rId3">
            <a:alphaModFix/>
          </a:blip>
          <a:srcRect b="0" l="0" r="0" t="0"/>
          <a:stretch/>
        </p:blipFill>
        <p:spPr>
          <a:xfrm>
            <a:off x="8433650" y="245960"/>
            <a:ext cx="426720" cy="4267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2_1_1_1_1_1">
    <p:bg>
      <p:bgPr>
        <a:solidFill>
          <a:schemeClr val="lt2"/>
        </a:solidFill>
      </p:bgPr>
    </p:bg>
    <p:spTree>
      <p:nvGrpSpPr>
        <p:cNvPr id="130" name="Shape 130"/>
        <p:cNvGrpSpPr/>
        <p:nvPr/>
      </p:nvGrpSpPr>
      <p:grpSpPr>
        <a:xfrm>
          <a:off x="0" y="0"/>
          <a:ext cx="0" cy="0"/>
          <a:chOff x="0" y="0"/>
          <a:chExt cx="0" cy="0"/>
        </a:xfrm>
      </p:grpSpPr>
      <p:pic>
        <p:nvPicPr>
          <p:cNvPr id="131" name="Google Shape;131;p10"/>
          <p:cNvPicPr preferRelativeResize="0"/>
          <p:nvPr/>
        </p:nvPicPr>
        <p:blipFill rotWithShape="1">
          <a:blip r:embed="rId2">
            <a:alphaModFix/>
          </a:blip>
          <a:srcRect b="169" l="0" r="0" t="179"/>
          <a:stretch/>
        </p:blipFill>
        <p:spPr>
          <a:xfrm>
            <a:off x="-16187" y="0"/>
            <a:ext cx="9176376" cy="5143500"/>
          </a:xfrm>
          <a:prstGeom prst="rect">
            <a:avLst/>
          </a:prstGeom>
          <a:noFill/>
          <a:ln>
            <a:noFill/>
          </a:ln>
        </p:spPr>
      </p:pic>
      <p:sp>
        <p:nvSpPr>
          <p:cNvPr id="132" name="Google Shape;132;p10"/>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chemeClr val="lt1"/>
              </a:buClr>
              <a:buSzPts val="1800"/>
              <a:buFont typeface="Verdana"/>
              <a:buNone/>
              <a:defRPr b="1" sz="1800">
                <a:solidFill>
                  <a:schemeClr val="lt1"/>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133" name="Google Shape;133;p10"/>
          <p:cNvPicPr preferRelativeResize="0"/>
          <p:nvPr/>
        </p:nvPicPr>
        <p:blipFill rotWithShape="1">
          <a:blip r:embed="rId3">
            <a:alphaModFix/>
          </a:blip>
          <a:srcRect b="0" l="0" r="0" t="0"/>
          <a:stretch/>
        </p:blipFill>
        <p:spPr>
          <a:xfrm>
            <a:off x="8433650" y="245960"/>
            <a:ext cx="426720" cy="4267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339752"/>
            <a:ext cx="4884600" cy="2486400"/>
          </a:xfrm>
          <a:prstGeom prst="rect">
            <a:avLst/>
          </a:prstGeom>
          <a:noFill/>
          <a:ln>
            <a:noFill/>
          </a:ln>
        </p:spPr>
        <p:txBody>
          <a:bodyPr anchorCtr="0" anchor="t" bIns="91425" lIns="91425" spcFirstLastPara="1" rIns="91425" wrap="square" tIns="91425">
            <a:normAutofit/>
          </a:bodyPr>
          <a:lstStyle>
            <a:lvl1pPr indent="-342900" lvl="0" marL="457200">
              <a:lnSpc>
                <a:spcPct val="100000"/>
              </a:lnSpc>
              <a:spcBef>
                <a:spcPts val="0"/>
              </a:spcBef>
              <a:spcAft>
                <a:spcPts val="0"/>
              </a:spcAft>
              <a:buClr>
                <a:srgbClr val="25316A"/>
              </a:buClr>
              <a:buSzPts val="1800"/>
              <a:buFont typeface="Verdana"/>
              <a:buChar char="●"/>
              <a:defRPr b="1" sz="1800">
                <a:solidFill>
                  <a:srgbClr val="25316A"/>
                </a:solidFill>
                <a:latin typeface="Verdana"/>
                <a:ea typeface="Verdana"/>
                <a:cs typeface="Verdana"/>
                <a:sym typeface="Verdana"/>
              </a:defRPr>
            </a:lvl1pPr>
            <a:lvl2pPr indent="-330200" lvl="1" marL="914400">
              <a:lnSpc>
                <a:spcPct val="100000"/>
              </a:lnSpc>
              <a:spcBef>
                <a:spcPts val="0"/>
              </a:spcBef>
              <a:spcAft>
                <a:spcPts val="0"/>
              </a:spcAft>
              <a:buClr>
                <a:srgbClr val="25316A"/>
              </a:buClr>
              <a:buSzPts val="1600"/>
              <a:buFont typeface="Verdana"/>
              <a:buChar char="○"/>
              <a:defRPr b="1" sz="1600">
                <a:solidFill>
                  <a:srgbClr val="25316A"/>
                </a:solidFill>
                <a:latin typeface="Verdana"/>
                <a:ea typeface="Verdana"/>
                <a:cs typeface="Verdana"/>
                <a:sym typeface="Verdana"/>
              </a:defRPr>
            </a:lvl2pPr>
            <a:lvl3pPr indent="-317500" lvl="2" marL="13716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3pPr>
            <a:lvl4pPr indent="-317500" lvl="3" marL="18288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4pPr>
            <a:lvl5pPr indent="-317500" lvl="4" marL="22860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5pPr>
            <a:lvl6pPr indent="-317500" lvl="5" marL="27432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6pPr>
            <a:lvl7pPr indent="-317500" lvl="6" marL="32004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7pPr>
            <a:lvl8pPr indent="-317500" lvl="7" marL="36576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8pPr>
            <a:lvl9pPr indent="-317500" lvl="8" marL="41148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hyperlink" Target="mailto:tbruijnzeels@ripe.net" TargetMode="External"/><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4"/>
          <p:cNvPicPr preferRelativeResize="0"/>
          <p:nvPr/>
        </p:nvPicPr>
        <p:blipFill>
          <a:blip r:embed="rId3">
            <a:alphaModFix/>
          </a:blip>
          <a:stretch>
            <a:fillRect/>
          </a:stretch>
        </p:blipFill>
        <p:spPr>
          <a:xfrm>
            <a:off x="435075" y="481925"/>
            <a:ext cx="2494949" cy="604075"/>
          </a:xfrm>
          <a:prstGeom prst="rect">
            <a:avLst/>
          </a:prstGeom>
          <a:noFill/>
          <a:ln>
            <a:noFill/>
          </a:ln>
        </p:spPr>
      </p:pic>
      <p:sp>
        <p:nvSpPr>
          <p:cNvPr id="147" name="Google Shape;147;p14"/>
          <p:cNvSpPr txBox="1"/>
          <p:nvPr/>
        </p:nvSpPr>
        <p:spPr>
          <a:xfrm>
            <a:off x="3706900" y="1950750"/>
            <a:ext cx="5029200" cy="104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400">
                <a:solidFill>
                  <a:schemeClr val="lt1"/>
                </a:solidFill>
                <a:latin typeface="Verdana"/>
                <a:ea typeface="Verdana"/>
                <a:cs typeface="Verdana"/>
                <a:sym typeface="Verdana"/>
              </a:rPr>
              <a:t>RIPE RPKI Update</a:t>
            </a:r>
            <a:endParaRPr b="1" sz="3400">
              <a:solidFill>
                <a:schemeClr val="lt1"/>
              </a:solidFill>
              <a:latin typeface="Verdana"/>
              <a:ea typeface="Verdana"/>
              <a:cs typeface="Verdana"/>
              <a:sym typeface="Verdana"/>
            </a:endParaRPr>
          </a:p>
        </p:txBody>
      </p:sp>
      <p:sp>
        <p:nvSpPr>
          <p:cNvPr id="148" name="Google Shape;148;p14"/>
          <p:cNvSpPr txBox="1"/>
          <p:nvPr/>
        </p:nvSpPr>
        <p:spPr>
          <a:xfrm>
            <a:off x="3706900" y="3432962"/>
            <a:ext cx="3456600" cy="277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lt1"/>
                </a:solidFill>
                <a:latin typeface="Verdana"/>
                <a:ea typeface="Verdana"/>
                <a:cs typeface="Verdana"/>
                <a:sym typeface="Verdana"/>
              </a:rPr>
              <a:t>….and an overview of the RIPE NCC RPKI infrastructure and processes</a:t>
            </a:r>
            <a:endParaRPr sz="1800">
              <a:solidFill>
                <a:schemeClr val="lt1"/>
              </a:solidFill>
              <a:latin typeface="Verdana"/>
              <a:ea typeface="Verdana"/>
              <a:cs typeface="Verdana"/>
              <a:sym typeface="Verdana"/>
            </a:endParaRPr>
          </a:p>
        </p:txBody>
      </p:sp>
      <p:cxnSp>
        <p:nvCxnSpPr>
          <p:cNvPr id="149" name="Google Shape;149;p14"/>
          <p:cNvCxnSpPr/>
          <p:nvPr/>
        </p:nvCxnSpPr>
        <p:spPr>
          <a:xfrm>
            <a:off x="3744650" y="3189632"/>
            <a:ext cx="3745500" cy="0"/>
          </a:xfrm>
          <a:prstGeom prst="straightConnector1">
            <a:avLst/>
          </a:prstGeom>
          <a:noFill/>
          <a:ln cap="flat" cmpd="sng" w="9525">
            <a:solidFill>
              <a:schemeClr val="lt1"/>
            </a:solidFill>
            <a:prstDash val="solid"/>
            <a:round/>
            <a:headEnd len="med" w="med" type="none"/>
            <a:tailEnd len="med" w="med" type="none"/>
          </a:ln>
        </p:spPr>
      </p:cxnSp>
      <p:sp>
        <p:nvSpPr>
          <p:cNvPr id="150" name="Google Shape;150;p14"/>
          <p:cNvSpPr txBox="1"/>
          <p:nvPr/>
        </p:nvSpPr>
        <p:spPr>
          <a:xfrm>
            <a:off x="3706900" y="4678125"/>
            <a:ext cx="40080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800">
                <a:solidFill>
                  <a:schemeClr val="lt1"/>
                </a:solidFill>
                <a:latin typeface="Verdana"/>
                <a:ea typeface="Verdana"/>
                <a:cs typeface="Verdana"/>
                <a:sym typeface="Verdana"/>
              </a:rPr>
              <a:t>Tim Bruijnzeels</a:t>
            </a:r>
            <a:r>
              <a:rPr b="1" lang="en-GB" sz="800">
                <a:solidFill>
                  <a:schemeClr val="lt1"/>
                </a:solidFill>
                <a:latin typeface="Verdana"/>
                <a:ea typeface="Verdana"/>
                <a:cs typeface="Verdana"/>
                <a:sym typeface="Verdana"/>
              </a:rPr>
              <a:t>| RIPE NCC | </a:t>
            </a:r>
            <a:r>
              <a:rPr lang="en-GB" sz="800">
                <a:solidFill>
                  <a:schemeClr val="lt1"/>
                </a:solidFill>
                <a:latin typeface="Verdana"/>
                <a:ea typeface="Verdana"/>
                <a:cs typeface="Verdana"/>
                <a:sym typeface="Verdana"/>
              </a:rPr>
              <a:t>31 October</a:t>
            </a:r>
            <a:r>
              <a:rPr lang="en-GB" sz="800">
                <a:solidFill>
                  <a:schemeClr val="lt1"/>
                </a:solidFill>
                <a:latin typeface="Verdana"/>
                <a:ea typeface="Verdana"/>
                <a:cs typeface="Verdana"/>
                <a:sym typeface="Verdana"/>
              </a:rPr>
              <a:t> 2024</a:t>
            </a:r>
            <a:endParaRPr sz="800">
              <a:solidFill>
                <a:schemeClr val="lt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3"/>
          <p:cNvSpPr/>
          <p:nvPr/>
        </p:nvSpPr>
        <p:spPr>
          <a:xfrm>
            <a:off x="4796625" y="1153725"/>
            <a:ext cx="4086300" cy="2430000"/>
          </a:xfrm>
          <a:prstGeom prst="rect">
            <a:avLst/>
          </a:prstGeom>
          <a:solidFill>
            <a:schemeClr val="lt2"/>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Verdana"/>
                <a:ea typeface="Verdana"/>
                <a:cs typeface="Verdana"/>
                <a:sym typeface="Verdana"/>
              </a:rPr>
              <a:t>ONLINE</a:t>
            </a:r>
            <a:endParaRPr b="1">
              <a:latin typeface="Verdana"/>
              <a:ea typeface="Verdana"/>
              <a:cs typeface="Verdana"/>
              <a:sym typeface="Verdana"/>
            </a:endParaRPr>
          </a:p>
        </p:txBody>
      </p:sp>
      <p:sp>
        <p:nvSpPr>
          <p:cNvPr id="263" name="Google Shape;263;p23"/>
          <p:cNvSpPr/>
          <p:nvPr/>
        </p:nvSpPr>
        <p:spPr>
          <a:xfrm>
            <a:off x="242525" y="1202575"/>
            <a:ext cx="4086300" cy="2430000"/>
          </a:xfrm>
          <a:prstGeom prst="rect">
            <a:avLst/>
          </a:prstGeom>
          <a:solidFill>
            <a:schemeClr val="lt2"/>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Verdana"/>
                <a:ea typeface="Verdana"/>
                <a:cs typeface="Verdana"/>
                <a:sym typeface="Verdana"/>
              </a:rPr>
              <a:t>OFFLINE</a:t>
            </a:r>
            <a:endParaRPr b="1">
              <a:latin typeface="Verdana"/>
              <a:ea typeface="Verdana"/>
              <a:cs typeface="Verdana"/>
              <a:sym typeface="Verdana"/>
            </a:endParaRPr>
          </a:p>
        </p:txBody>
      </p:sp>
      <p:sp>
        <p:nvSpPr>
          <p:cNvPr id="264" name="Google Shape;264;p23"/>
          <p:cNvSpPr txBox="1"/>
          <p:nvPr>
            <p:ph type="title"/>
          </p:nvPr>
        </p:nvSpPr>
        <p:spPr>
          <a:xfrm>
            <a:off x="311700" y="219600"/>
            <a:ext cx="77037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a:t>Trust Anchor Signing Process</a:t>
            </a:r>
            <a:endParaRPr/>
          </a:p>
        </p:txBody>
      </p:sp>
      <p:sp>
        <p:nvSpPr>
          <p:cNvPr id="265" name="Google Shape;265;p23"/>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66" name="Google Shape;266;p23"/>
          <p:cNvSpPr/>
          <p:nvPr/>
        </p:nvSpPr>
        <p:spPr>
          <a:xfrm>
            <a:off x="421772" y="1831887"/>
            <a:ext cx="1428600" cy="14310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Trust Anchor</a:t>
            </a:r>
            <a:endParaRPr sz="1000">
              <a:latin typeface="Courier New"/>
              <a:ea typeface="Courier New"/>
              <a:cs typeface="Courier New"/>
              <a:sym typeface="Courier New"/>
            </a:endParaRPr>
          </a:p>
        </p:txBody>
      </p:sp>
      <p:sp>
        <p:nvSpPr>
          <p:cNvPr id="267" name="Google Shape;267;p23"/>
          <p:cNvSpPr/>
          <p:nvPr/>
        </p:nvSpPr>
        <p:spPr>
          <a:xfrm>
            <a:off x="4986721" y="1831887"/>
            <a:ext cx="1428600" cy="14310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Trust</a:t>
            </a:r>
            <a:endParaRPr>
              <a:latin typeface="Verdana"/>
              <a:ea typeface="Verdana"/>
              <a:cs typeface="Verdana"/>
              <a:sym typeface="Verdana"/>
            </a:endParaRPr>
          </a:p>
          <a:p>
            <a:pPr indent="0" lvl="0" marL="0" rtl="0" algn="ctr">
              <a:spcBef>
                <a:spcPts val="0"/>
              </a:spcBef>
              <a:spcAft>
                <a:spcPts val="0"/>
              </a:spcAft>
              <a:buNone/>
            </a:pPr>
            <a:r>
              <a:rPr lang="en-GB">
                <a:latin typeface="Verdana"/>
                <a:ea typeface="Verdana"/>
                <a:cs typeface="Verdana"/>
                <a:sym typeface="Verdana"/>
              </a:rPr>
              <a:t>Anchor</a:t>
            </a:r>
            <a:endParaRPr>
              <a:latin typeface="Verdana"/>
              <a:ea typeface="Verdana"/>
              <a:cs typeface="Verdana"/>
              <a:sym typeface="Verdana"/>
            </a:endParaRPr>
          </a:p>
          <a:p>
            <a:pPr indent="0" lvl="0" marL="0" rtl="0" algn="ctr">
              <a:spcBef>
                <a:spcPts val="0"/>
              </a:spcBef>
              <a:spcAft>
                <a:spcPts val="0"/>
              </a:spcAft>
              <a:buNone/>
            </a:pPr>
            <a:r>
              <a:rPr lang="en-GB">
                <a:latin typeface="Verdana"/>
                <a:ea typeface="Verdana"/>
                <a:cs typeface="Verdana"/>
                <a:sym typeface="Verdana"/>
              </a:rPr>
              <a:t>Proxy</a:t>
            </a:r>
            <a:endParaRPr>
              <a:latin typeface="Verdana"/>
              <a:ea typeface="Verdana"/>
              <a:cs typeface="Verdana"/>
              <a:sym typeface="Verdana"/>
            </a:endParaRPr>
          </a:p>
        </p:txBody>
      </p:sp>
      <p:cxnSp>
        <p:nvCxnSpPr>
          <p:cNvPr id="268" name="Google Shape;268;p23"/>
          <p:cNvCxnSpPr>
            <a:endCxn id="269" idx="1"/>
          </p:cNvCxnSpPr>
          <p:nvPr/>
        </p:nvCxnSpPr>
        <p:spPr>
          <a:xfrm>
            <a:off x="1839475" y="2334151"/>
            <a:ext cx="1125000" cy="237600"/>
          </a:xfrm>
          <a:prstGeom prst="curvedConnector3">
            <a:avLst>
              <a:gd fmla="val 50000" name="adj1"/>
            </a:avLst>
          </a:prstGeom>
          <a:noFill/>
          <a:ln cap="flat" cmpd="sng" w="28575">
            <a:solidFill>
              <a:schemeClr val="dk2"/>
            </a:solidFill>
            <a:prstDash val="solid"/>
            <a:round/>
            <a:headEnd len="med" w="med" type="stealth"/>
            <a:tailEnd len="med" w="med" type="stealth"/>
          </a:ln>
        </p:spPr>
      </p:cxnSp>
      <p:sp>
        <p:nvSpPr>
          <p:cNvPr id="270" name="Google Shape;270;p23"/>
          <p:cNvSpPr txBox="1"/>
          <p:nvPr/>
        </p:nvSpPr>
        <p:spPr>
          <a:xfrm>
            <a:off x="1919476" y="2470275"/>
            <a:ext cx="975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200">
                <a:solidFill>
                  <a:srgbClr val="25316A"/>
                </a:solidFill>
              </a:rPr>
              <a:t>3 / 10</a:t>
            </a:r>
            <a:endParaRPr sz="1200">
              <a:solidFill>
                <a:srgbClr val="25316A"/>
              </a:solidFill>
            </a:endParaRPr>
          </a:p>
          <a:p>
            <a:pPr indent="0" lvl="0" marL="0" rtl="0" algn="ctr">
              <a:spcBef>
                <a:spcPts val="0"/>
              </a:spcBef>
              <a:spcAft>
                <a:spcPts val="0"/>
              </a:spcAft>
              <a:buNone/>
            </a:pPr>
            <a:r>
              <a:rPr lang="en-GB" sz="1200">
                <a:solidFill>
                  <a:srgbClr val="25316A"/>
                </a:solidFill>
              </a:rPr>
              <a:t>CARDS</a:t>
            </a:r>
            <a:endParaRPr sz="1200">
              <a:solidFill>
                <a:srgbClr val="25316A"/>
              </a:solidFill>
            </a:endParaRPr>
          </a:p>
        </p:txBody>
      </p:sp>
      <p:sp>
        <p:nvSpPr>
          <p:cNvPr id="271" name="Google Shape;271;p23"/>
          <p:cNvSpPr txBox="1"/>
          <p:nvPr/>
        </p:nvSpPr>
        <p:spPr>
          <a:xfrm>
            <a:off x="7149125" y="4368600"/>
            <a:ext cx="1260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rgbClr val="25316A"/>
                </a:solidFill>
                <a:latin typeface="Verdana"/>
                <a:ea typeface="Verdana"/>
                <a:cs typeface="Verdana"/>
                <a:sym typeface="Verdana"/>
              </a:rPr>
              <a:t>Publish</a:t>
            </a:r>
            <a:endParaRPr sz="1800">
              <a:solidFill>
                <a:srgbClr val="25316A"/>
              </a:solidFill>
              <a:latin typeface="Verdana"/>
              <a:ea typeface="Verdana"/>
              <a:cs typeface="Verdana"/>
              <a:sym typeface="Verdana"/>
            </a:endParaRPr>
          </a:p>
        </p:txBody>
      </p:sp>
      <p:cxnSp>
        <p:nvCxnSpPr>
          <p:cNvPr id="272" name="Google Shape;272;p23"/>
          <p:cNvCxnSpPr>
            <a:endCxn id="271" idx="0"/>
          </p:cNvCxnSpPr>
          <p:nvPr/>
        </p:nvCxnSpPr>
        <p:spPr>
          <a:xfrm>
            <a:off x="6174275" y="3280500"/>
            <a:ext cx="1605000" cy="1088100"/>
          </a:xfrm>
          <a:prstGeom prst="straightConnector1">
            <a:avLst/>
          </a:prstGeom>
          <a:noFill/>
          <a:ln cap="flat" cmpd="sng" w="38100">
            <a:solidFill>
              <a:schemeClr val="dk2"/>
            </a:solidFill>
            <a:prstDash val="solid"/>
            <a:round/>
            <a:headEnd len="med" w="med" type="none"/>
            <a:tailEnd len="med" w="med" type="stealth"/>
          </a:ln>
        </p:spPr>
      </p:cxnSp>
      <p:sp>
        <p:nvSpPr>
          <p:cNvPr id="269" name="Google Shape;269;p23"/>
          <p:cNvSpPr/>
          <p:nvPr/>
        </p:nvSpPr>
        <p:spPr>
          <a:xfrm>
            <a:off x="2964475" y="2210701"/>
            <a:ext cx="1035000" cy="7221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HSM</a:t>
            </a:r>
            <a:endParaRPr sz="1000">
              <a:latin typeface="Courier New"/>
              <a:ea typeface="Courier New"/>
              <a:cs typeface="Courier New"/>
              <a:sym typeface="Courier New"/>
            </a:endParaRPr>
          </a:p>
        </p:txBody>
      </p:sp>
      <p:sp>
        <p:nvSpPr>
          <p:cNvPr id="273" name="Google Shape;273;p23"/>
          <p:cNvSpPr/>
          <p:nvPr/>
        </p:nvSpPr>
        <p:spPr>
          <a:xfrm>
            <a:off x="7294497" y="1831887"/>
            <a:ext cx="1428600" cy="14310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All (resources) CA</a:t>
            </a:r>
            <a:br>
              <a:rPr lang="en-GB">
                <a:latin typeface="Verdana"/>
                <a:ea typeface="Verdana"/>
                <a:cs typeface="Verdana"/>
                <a:sym typeface="Verdana"/>
              </a:rPr>
            </a:br>
            <a:endParaRPr>
              <a:latin typeface="Verdana"/>
              <a:ea typeface="Verdana"/>
              <a:cs typeface="Verdana"/>
              <a:sym typeface="Verdana"/>
            </a:endParaRPr>
          </a:p>
          <a:p>
            <a:pPr indent="0" lvl="0" marL="0" rtl="0" algn="ctr">
              <a:spcBef>
                <a:spcPts val="0"/>
              </a:spcBef>
              <a:spcAft>
                <a:spcPts val="0"/>
              </a:spcAft>
              <a:buNone/>
            </a:pPr>
            <a:r>
              <a:rPr lang="en-GB" sz="1000">
                <a:latin typeface="Courier New"/>
                <a:ea typeface="Courier New"/>
                <a:cs typeface="Courier New"/>
                <a:sym typeface="Courier New"/>
              </a:rPr>
              <a:t>all resources</a:t>
            </a:r>
            <a:endParaRPr sz="1000">
              <a:latin typeface="Courier New"/>
              <a:ea typeface="Courier New"/>
              <a:cs typeface="Courier New"/>
              <a:sym typeface="Courier New"/>
            </a:endParaRPr>
          </a:p>
        </p:txBody>
      </p:sp>
      <p:cxnSp>
        <p:nvCxnSpPr>
          <p:cNvPr id="274" name="Google Shape;274;p23"/>
          <p:cNvCxnSpPr>
            <a:endCxn id="267" idx="0"/>
          </p:cNvCxnSpPr>
          <p:nvPr/>
        </p:nvCxnSpPr>
        <p:spPr>
          <a:xfrm flipH="1" rot="10800000">
            <a:off x="1868221" y="1831887"/>
            <a:ext cx="3832800" cy="261900"/>
          </a:xfrm>
          <a:prstGeom prst="curvedConnector4">
            <a:avLst>
              <a:gd fmla="val 40682" name="adj1"/>
              <a:gd fmla="val 190922" name="adj2"/>
            </a:avLst>
          </a:prstGeom>
          <a:noFill/>
          <a:ln cap="flat" cmpd="sng" w="28575">
            <a:solidFill>
              <a:schemeClr val="dk2"/>
            </a:solidFill>
            <a:prstDash val="solid"/>
            <a:round/>
            <a:headEnd len="med" w="med" type="stealth"/>
            <a:tailEnd len="med" w="med" type="none"/>
          </a:ln>
        </p:spPr>
      </p:cxnSp>
      <p:cxnSp>
        <p:nvCxnSpPr>
          <p:cNvPr id="275" name="Google Shape;275;p23"/>
          <p:cNvCxnSpPr>
            <a:stCxn id="267" idx="2"/>
          </p:cNvCxnSpPr>
          <p:nvPr/>
        </p:nvCxnSpPr>
        <p:spPr>
          <a:xfrm flipH="1" rot="5400000">
            <a:off x="3670771" y="1232637"/>
            <a:ext cx="237300" cy="3823200"/>
          </a:xfrm>
          <a:prstGeom prst="curvedConnector4">
            <a:avLst>
              <a:gd fmla="val -100348" name="adj1"/>
              <a:gd fmla="val 59342" name="adj2"/>
            </a:avLst>
          </a:prstGeom>
          <a:noFill/>
          <a:ln cap="flat" cmpd="sng" w="28575">
            <a:solidFill>
              <a:schemeClr val="dk2"/>
            </a:solidFill>
            <a:prstDash val="solid"/>
            <a:round/>
            <a:headEnd len="med" w="med" type="triangle"/>
            <a:tailEnd len="med" w="med" type="none"/>
          </a:ln>
        </p:spPr>
      </p:cxnSp>
      <p:cxnSp>
        <p:nvCxnSpPr>
          <p:cNvPr id="276" name="Google Shape;276;p23"/>
          <p:cNvCxnSpPr>
            <a:stCxn id="267" idx="3"/>
            <a:endCxn id="273" idx="1"/>
          </p:cNvCxnSpPr>
          <p:nvPr/>
        </p:nvCxnSpPr>
        <p:spPr>
          <a:xfrm>
            <a:off x="6415321" y="2547387"/>
            <a:ext cx="879300" cy="0"/>
          </a:xfrm>
          <a:prstGeom prst="straightConnector1">
            <a:avLst/>
          </a:prstGeom>
          <a:noFill/>
          <a:ln cap="flat" cmpd="sng" w="28575">
            <a:solidFill>
              <a:schemeClr val="dk2"/>
            </a:solidFill>
            <a:prstDash val="solid"/>
            <a:round/>
            <a:headEnd len="med" w="med" type="stealth"/>
            <a:tailEnd len="med" w="med" type="stealth"/>
          </a:ln>
        </p:spPr>
      </p:cxnSp>
      <p:sp>
        <p:nvSpPr>
          <p:cNvPr id="277" name="Google Shape;277;p23"/>
          <p:cNvSpPr txBox="1"/>
          <p:nvPr/>
        </p:nvSpPr>
        <p:spPr>
          <a:xfrm>
            <a:off x="5154175" y="1282150"/>
            <a:ext cx="97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25316A"/>
                </a:solidFill>
              </a:rPr>
              <a:t>REQUEST</a:t>
            </a:r>
            <a:endParaRPr sz="1200">
              <a:solidFill>
                <a:srgbClr val="25316A"/>
              </a:solidFill>
            </a:endParaRPr>
          </a:p>
        </p:txBody>
      </p:sp>
      <p:sp>
        <p:nvSpPr>
          <p:cNvPr id="278" name="Google Shape;278;p23"/>
          <p:cNvSpPr txBox="1"/>
          <p:nvPr/>
        </p:nvSpPr>
        <p:spPr>
          <a:xfrm>
            <a:off x="1741278" y="3112313"/>
            <a:ext cx="133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25316A"/>
                </a:solidFill>
              </a:rPr>
              <a:t>RESPONSE</a:t>
            </a:r>
            <a:endParaRPr sz="1200">
              <a:solidFill>
                <a:srgbClr val="25316A"/>
              </a:solidFill>
            </a:endParaRPr>
          </a:p>
        </p:txBody>
      </p:sp>
      <p:sp>
        <p:nvSpPr>
          <p:cNvPr id="279" name="Google Shape;279;p23"/>
          <p:cNvSpPr txBox="1"/>
          <p:nvPr/>
        </p:nvSpPr>
        <p:spPr>
          <a:xfrm>
            <a:off x="3656700" y="4151750"/>
            <a:ext cx="1830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rgbClr val="25316A"/>
                </a:solidFill>
                <a:latin typeface="Verdana"/>
                <a:ea typeface="Verdana"/>
                <a:cs typeface="Verdana"/>
                <a:sym typeface="Verdana"/>
              </a:rPr>
              <a:t>“</a:t>
            </a:r>
            <a:r>
              <a:rPr lang="en-GB" sz="1800">
                <a:solidFill>
                  <a:srgbClr val="25316A"/>
                </a:solidFill>
                <a:latin typeface="Verdana"/>
                <a:ea typeface="Verdana"/>
                <a:cs typeface="Verdana"/>
                <a:sym typeface="Verdana"/>
              </a:rPr>
              <a:t>Sneakernet”</a:t>
            </a:r>
            <a:endParaRPr sz="1800">
              <a:solidFill>
                <a:srgbClr val="25316A"/>
              </a:solidFill>
              <a:latin typeface="Verdana"/>
              <a:ea typeface="Verdana"/>
              <a:cs typeface="Verdana"/>
              <a:sym typeface="Verdana"/>
            </a:endParaRPr>
          </a:p>
        </p:txBody>
      </p:sp>
      <p:cxnSp>
        <p:nvCxnSpPr>
          <p:cNvPr id="280" name="Google Shape;280;p23"/>
          <p:cNvCxnSpPr>
            <a:endCxn id="279" idx="0"/>
          </p:cNvCxnSpPr>
          <p:nvPr/>
        </p:nvCxnSpPr>
        <p:spPr>
          <a:xfrm>
            <a:off x="4550700" y="893750"/>
            <a:ext cx="21300" cy="3258000"/>
          </a:xfrm>
          <a:prstGeom prst="straightConnector1">
            <a:avLst/>
          </a:prstGeom>
          <a:noFill/>
          <a:ln cap="flat" cmpd="sng" w="38100">
            <a:solidFill>
              <a:schemeClr val="accent4"/>
            </a:solidFill>
            <a:prstDash val="dash"/>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4"/>
          <p:cNvSpPr/>
          <p:nvPr/>
        </p:nvSpPr>
        <p:spPr>
          <a:xfrm>
            <a:off x="847725" y="3638550"/>
            <a:ext cx="1350300" cy="88080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500">
              <a:latin typeface="Courier New"/>
              <a:ea typeface="Courier New"/>
              <a:cs typeface="Courier New"/>
              <a:sym typeface="Courier New"/>
            </a:endParaRPr>
          </a:p>
        </p:txBody>
      </p:sp>
      <p:sp>
        <p:nvSpPr>
          <p:cNvPr id="286" name="Google Shape;286;p24"/>
          <p:cNvSpPr/>
          <p:nvPr/>
        </p:nvSpPr>
        <p:spPr>
          <a:xfrm>
            <a:off x="771525" y="3562350"/>
            <a:ext cx="1350300" cy="88080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500">
              <a:latin typeface="Courier New"/>
              <a:ea typeface="Courier New"/>
              <a:cs typeface="Courier New"/>
              <a:sym typeface="Courier New"/>
            </a:endParaRPr>
          </a:p>
        </p:txBody>
      </p:sp>
      <p:sp>
        <p:nvSpPr>
          <p:cNvPr id="287" name="Google Shape;287;p24"/>
          <p:cNvSpPr/>
          <p:nvPr/>
        </p:nvSpPr>
        <p:spPr>
          <a:xfrm>
            <a:off x="3539071" y="1153725"/>
            <a:ext cx="2654700" cy="3526500"/>
          </a:xfrm>
          <a:prstGeom prst="rect">
            <a:avLst/>
          </a:prstGeom>
          <a:solidFill>
            <a:schemeClr val="lt2"/>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Verdana"/>
                <a:ea typeface="Verdana"/>
                <a:cs typeface="Verdana"/>
                <a:sym typeface="Verdana"/>
              </a:rPr>
              <a:t>POP 1</a:t>
            </a:r>
            <a:endParaRPr b="1">
              <a:latin typeface="Verdana"/>
              <a:ea typeface="Verdana"/>
              <a:cs typeface="Verdana"/>
              <a:sym typeface="Verdana"/>
            </a:endParaRPr>
          </a:p>
        </p:txBody>
      </p:sp>
      <p:sp>
        <p:nvSpPr>
          <p:cNvPr id="288" name="Google Shape;288;p24"/>
          <p:cNvSpPr/>
          <p:nvPr/>
        </p:nvSpPr>
        <p:spPr>
          <a:xfrm>
            <a:off x="6191487" y="1153725"/>
            <a:ext cx="2654700" cy="3526500"/>
          </a:xfrm>
          <a:prstGeom prst="rect">
            <a:avLst/>
          </a:prstGeom>
          <a:solidFill>
            <a:schemeClr val="lt2"/>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Verdana"/>
                <a:ea typeface="Verdana"/>
                <a:cs typeface="Verdana"/>
                <a:sym typeface="Verdana"/>
              </a:rPr>
              <a:t>POP 2</a:t>
            </a:r>
            <a:endParaRPr b="1">
              <a:latin typeface="Verdana"/>
              <a:ea typeface="Verdana"/>
              <a:cs typeface="Verdana"/>
              <a:sym typeface="Verdana"/>
            </a:endParaRPr>
          </a:p>
        </p:txBody>
      </p:sp>
      <p:sp>
        <p:nvSpPr>
          <p:cNvPr id="289" name="Google Shape;289;p24"/>
          <p:cNvSpPr txBox="1"/>
          <p:nvPr>
            <p:ph type="title"/>
          </p:nvPr>
        </p:nvSpPr>
        <p:spPr>
          <a:xfrm>
            <a:off x="311700" y="219600"/>
            <a:ext cx="77037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a:t>Online CAs - Availability</a:t>
            </a:r>
            <a:endParaRPr/>
          </a:p>
        </p:txBody>
      </p:sp>
      <p:sp>
        <p:nvSpPr>
          <p:cNvPr id="290" name="Google Shape;290;p24"/>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91" name="Google Shape;291;p24"/>
          <p:cNvSpPr/>
          <p:nvPr/>
        </p:nvSpPr>
        <p:spPr>
          <a:xfrm>
            <a:off x="7209300" y="1651125"/>
            <a:ext cx="1269900" cy="4464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Front End</a:t>
            </a:r>
            <a:endParaRPr sz="1000">
              <a:latin typeface="Courier New"/>
              <a:ea typeface="Courier New"/>
              <a:cs typeface="Courier New"/>
              <a:sym typeface="Courier New"/>
            </a:endParaRPr>
          </a:p>
        </p:txBody>
      </p:sp>
      <p:sp>
        <p:nvSpPr>
          <p:cNvPr id="292" name="Google Shape;292;p24"/>
          <p:cNvSpPr/>
          <p:nvPr/>
        </p:nvSpPr>
        <p:spPr>
          <a:xfrm>
            <a:off x="4094700" y="2253000"/>
            <a:ext cx="1269900" cy="6375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CORE</a:t>
            </a:r>
            <a:endParaRPr>
              <a:latin typeface="Verdana"/>
              <a:ea typeface="Verdana"/>
              <a:cs typeface="Verdana"/>
              <a:sym typeface="Verdana"/>
            </a:endParaRPr>
          </a:p>
          <a:p>
            <a:pPr indent="0" lvl="0" marL="0" rtl="0" algn="ctr">
              <a:spcBef>
                <a:spcPts val="0"/>
              </a:spcBef>
              <a:spcAft>
                <a:spcPts val="0"/>
              </a:spcAft>
              <a:buNone/>
            </a:pPr>
            <a:r>
              <a:rPr b="1" lang="en-GB" sz="1200">
                <a:latin typeface="Courier New"/>
                <a:ea typeface="Courier New"/>
                <a:cs typeface="Courier New"/>
                <a:sym typeface="Courier New"/>
              </a:rPr>
              <a:t>primary</a:t>
            </a:r>
            <a:endParaRPr b="1" sz="1200">
              <a:latin typeface="Courier New"/>
              <a:ea typeface="Courier New"/>
              <a:cs typeface="Courier New"/>
              <a:sym typeface="Courier New"/>
            </a:endParaRPr>
          </a:p>
        </p:txBody>
      </p:sp>
      <p:sp>
        <p:nvSpPr>
          <p:cNvPr id="293" name="Google Shape;293;p24"/>
          <p:cNvSpPr/>
          <p:nvPr/>
        </p:nvSpPr>
        <p:spPr>
          <a:xfrm>
            <a:off x="7209300" y="3797175"/>
            <a:ext cx="1269900" cy="6375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DB</a:t>
            </a:r>
            <a:endParaRPr>
              <a:latin typeface="Verdana"/>
              <a:ea typeface="Verdana"/>
              <a:cs typeface="Verdana"/>
              <a:sym typeface="Verdana"/>
            </a:endParaRPr>
          </a:p>
          <a:p>
            <a:pPr indent="0" lvl="0" marL="0" rtl="0" algn="ctr">
              <a:spcBef>
                <a:spcPts val="0"/>
              </a:spcBef>
              <a:spcAft>
                <a:spcPts val="0"/>
              </a:spcAft>
              <a:buNone/>
            </a:pPr>
            <a:r>
              <a:rPr lang="en-GB" sz="1200">
                <a:latin typeface="Courier New"/>
                <a:ea typeface="Courier New"/>
                <a:cs typeface="Courier New"/>
                <a:sym typeface="Courier New"/>
              </a:rPr>
              <a:t>replicated</a:t>
            </a:r>
            <a:endParaRPr sz="1200">
              <a:latin typeface="Courier New"/>
              <a:ea typeface="Courier New"/>
              <a:cs typeface="Courier New"/>
              <a:sym typeface="Courier New"/>
            </a:endParaRPr>
          </a:p>
        </p:txBody>
      </p:sp>
      <p:sp>
        <p:nvSpPr>
          <p:cNvPr id="294" name="Google Shape;294;p24"/>
          <p:cNvSpPr/>
          <p:nvPr/>
        </p:nvSpPr>
        <p:spPr>
          <a:xfrm>
            <a:off x="4094700" y="3797175"/>
            <a:ext cx="1269900" cy="6375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DB</a:t>
            </a:r>
            <a:endParaRPr>
              <a:latin typeface="Verdana"/>
              <a:ea typeface="Verdana"/>
              <a:cs typeface="Verdana"/>
              <a:sym typeface="Verdana"/>
            </a:endParaRPr>
          </a:p>
          <a:p>
            <a:pPr indent="0" lvl="0" marL="0" rtl="0" algn="ctr">
              <a:spcBef>
                <a:spcPts val="0"/>
              </a:spcBef>
              <a:spcAft>
                <a:spcPts val="0"/>
              </a:spcAft>
              <a:buNone/>
            </a:pPr>
            <a:r>
              <a:rPr b="1" lang="en-GB" sz="1200">
                <a:latin typeface="Courier New"/>
                <a:ea typeface="Courier New"/>
                <a:cs typeface="Courier New"/>
                <a:sym typeface="Courier New"/>
              </a:rPr>
              <a:t>primary</a:t>
            </a:r>
            <a:endParaRPr b="1" sz="1200">
              <a:latin typeface="Courier New"/>
              <a:ea typeface="Courier New"/>
              <a:cs typeface="Courier New"/>
              <a:sym typeface="Courier New"/>
            </a:endParaRPr>
          </a:p>
        </p:txBody>
      </p:sp>
      <p:sp>
        <p:nvSpPr>
          <p:cNvPr id="295" name="Google Shape;295;p24"/>
          <p:cNvSpPr/>
          <p:nvPr/>
        </p:nvSpPr>
        <p:spPr>
          <a:xfrm>
            <a:off x="7209300" y="2305225"/>
            <a:ext cx="1269900" cy="6375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CORE</a:t>
            </a:r>
            <a:endParaRPr>
              <a:latin typeface="Verdana"/>
              <a:ea typeface="Verdana"/>
              <a:cs typeface="Verdana"/>
              <a:sym typeface="Verdana"/>
            </a:endParaRPr>
          </a:p>
          <a:p>
            <a:pPr indent="0" lvl="0" marL="0" rtl="0" algn="ctr">
              <a:spcBef>
                <a:spcPts val="0"/>
              </a:spcBef>
              <a:spcAft>
                <a:spcPts val="0"/>
              </a:spcAft>
              <a:buNone/>
            </a:pPr>
            <a:r>
              <a:rPr lang="en-GB" sz="1200">
                <a:latin typeface="Courier New"/>
                <a:ea typeface="Courier New"/>
                <a:cs typeface="Courier New"/>
                <a:sym typeface="Courier New"/>
              </a:rPr>
              <a:t>secondary</a:t>
            </a:r>
            <a:endParaRPr sz="1200">
              <a:latin typeface="Courier New"/>
              <a:ea typeface="Courier New"/>
              <a:cs typeface="Courier New"/>
              <a:sym typeface="Courier New"/>
            </a:endParaRPr>
          </a:p>
        </p:txBody>
      </p:sp>
      <p:sp>
        <p:nvSpPr>
          <p:cNvPr id="296" name="Google Shape;296;p24"/>
          <p:cNvSpPr/>
          <p:nvPr/>
        </p:nvSpPr>
        <p:spPr>
          <a:xfrm>
            <a:off x="6303450" y="3099450"/>
            <a:ext cx="1035000" cy="4464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NetHSM</a:t>
            </a:r>
            <a:endParaRPr sz="1000">
              <a:latin typeface="Courier New"/>
              <a:ea typeface="Courier New"/>
              <a:cs typeface="Courier New"/>
              <a:sym typeface="Courier New"/>
            </a:endParaRPr>
          </a:p>
        </p:txBody>
      </p:sp>
      <p:sp>
        <p:nvSpPr>
          <p:cNvPr id="297" name="Google Shape;297;p24"/>
          <p:cNvSpPr/>
          <p:nvPr/>
        </p:nvSpPr>
        <p:spPr>
          <a:xfrm>
            <a:off x="5044850" y="3108450"/>
            <a:ext cx="1035000" cy="4464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NetHSM</a:t>
            </a:r>
            <a:endParaRPr sz="1000">
              <a:latin typeface="Courier New"/>
              <a:ea typeface="Courier New"/>
              <a:cs typeface="Courier New"/>
              <a:sym typeface="Courier New"/>
            </a:endParaRPr>
          </a:p>
        </p:txBody>
      </p:sp>
      <p:sp>
        <p:nvSpPr>
          <p:cNvPr id="298" name="Google Shape;298;p24"/>
          <p:cNvSpPr/>
          <p:nvPr/>
        </p:nvSpPr>
        <p:spPr>
          <a:xfrm>
            <a:off x="4094700" y="1655625"/>
            <a:ext cx="1269900" cy="4464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Front End</a:t>
            </a:r>
            <a:endParaRPr sz="1000">
              <a:latin typeface="Courier New"/>
              <a:ea typeface="Courier New"/>
              <a:cs typeface="Courier New"/>
              <a:sym typeface="Courier New"/>
            </a:endParaRPr>
          </a:p>
        </p:txBody>
      </p:sp>
      <p:cxnSp>
        <p:nvCxnSpPr>
          <p:cNvPr id="299" name="Google Shape;299;p24"/>
          <p:cNvCxnSpPr>
            <a:endCxn id="296" idx="0"/>
          </p:cNvCxnSpPr>
          <p:nvPr/>
        </p:nvCxnSpPr>
        <p:spPr>
          <a:xfrm>
            <a:off x="5364450" y="2724150"/>
            <a:ext cx="1456500" cy="375300"/>
          </a:xfrm>
          <a:prstGeom prst="curvedConnector2">
            <a:avLst/>
          </a:prstGeom>
          <a:noFill/>
          <a:ln cap="flat" cmpd="sng" w="9525">
            <a:solidFill>
              <a:schemeClr val="dk2"/>
            </a:solidFill>
            <a:prstDash val="solid"/>
            <a:round/>
            <a:headEnd len="med" w="med" type="none"/>
            <a:tailEnd len="med" w="med" type="none"/>
          </a:ln>
        </p:spPr>
      </p:cxnSp>
      <p:cxnSp>
        <p:nvCxnSpPr>
          <p:cNvPr id="300" name="Google Shape;300;p24"/>
          <p:cNvCxnSpPr>
            <a:endCxn id="297" idx="0"/>
          </p:cNvCxnSpPr>
          <p:nvPr/>
        </p:nvCxnSpPr>
        <p:spPr>
          <a:xfrm flipH="1" rot="-5400000">
            <a:off x="5271350" y="2817450"/>
            <a:ext cx="384300" cy="1977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301" name="Google Shape;301;p24"/>
          <p:cNvCxnSpPr>
            <a:endCxn id="297" idx="0"/>
          </p:cNvCxnSpPr>
          <p:nvPr/>
        </p:nvCxnSpPr>
        <p:spPr>
          <a:xfrm flipH="1">
            <a:off x="5562350" y="2724150"/>
            <a:ext cx="1639800" cy="384300"/>
          </a:xfrm>
          <a:prstGeom prst="curvedConnector2">
            <a:avLst/>
          </a:prstGeom>
          <a:noFill/>
          <a:ln cap="flat" cmpd="sng" w="9525">
            <a:solidFill>
              <a:schemeClr val="dk2"/>
            </a:solidFill>
            <a:prstDash val="solid"/>
            <a:round/>
            <a:headEnd len="med" w="med" type="none"/>
            <a:tailEnd len="med" w="med" type="none"/>
          </a:ln>
        </p:spPr>
      </p:cxnSp>
      <p:cxnSp>
        <p:nvCxnSpPr>
          <p:cNvPr id="302" name="Google Shape;302;p24"/>
          <p:cNvCxnSpPr>
            <a:endCxn id="296" idx="0"/>
          </p:cNvCxnSpPr>
          <p:nvPr/>
        </p:nvCxnSpPr>
        <p:spPr>
          <a:xfrm flipH="1">
            <a:off x="6820950" y="2724150"/>
            <a:ext cx="417900" cy="375300"/>
          </a:xfrm>
          <a:prstGeom prst="curvedConnector2">
            <a:avLst/>
          </a:prstGeom>
          <a:noFill/>
          <a:ln cap="flat" cmpd="sng" w="9525">
            <a:solidFill>
              <a:schemeClr val="dk2"/>
            </a:solidFill>
            <a:prstDash val="solid"/>
            <a:round/>
            <a:headEnd len="med" w="med" type="none"/>
            <a:tailEnd len="med" w="med" type="none"/>
          </a:ln>
        </p:spPr>
      </p:cxnSp>
      <p:cxnSp>
        <p:nvCxnSpPr>
          <p:cNvPr id="303" name="Google Shape;303;p24"/>
          <p:cNvCxnSpPr>
            <a:stCxn id="298" idx="3"/>
            <a:endCxn id="295" idx="1"/>
          </p:cNvCxnSpPr>
          <p:nvPr/>
        </p:nvCxnSpPr>
        <p:spPr>
          <a:xfrm>
            <a:off x="5364600" y="1878825"/>
            <a:ext cx="1844700" cy="7452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304" name="Google Shape;304;p24"/>
          <p:cNvCxnSpPr/>
          <p:nvPr/>
        </p:nvCxnSpPr>
        <p:spPr>
          <a:xfrm flipH="1">
            <a:off x="5364600" y="1878825"/>
            <a:ext cx="1844700" cy="7452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305" name="Google Shape;305;p24"/>
          <p:cNvCxnSpPr>
            <a:endCxn id="292" idx="3"/>
          </p:cNvCxnSpPr>
          <p:nvPr/>
        </p:nvCxnSpPr>
        <p:spPr>
          <a:xfrm flipH="1" rot="-5400000">
            <a:off x="5024100" y="2231250"/>
            <a:ext cx="678600" cy="2400"/>
          </a:xfrm>
          <a:prstGeom prst="curvedConnector4">
            <a:avLst>
              <a:gd fmla="val 26514" name="adj1"/>
              <a:gd fmla="val 10021875" name="adj2"/>
            </a:avLst>
          </a:prstGeom>
          <a:noFill/>
          <a:ln cap="flat" cmpd="sng" w="9525">
            <a:solidFill>
              <a:schemeClr val="dk2"/>
            </a:solidFill>
            <a:prstDash val="solid"/>
            <a:round/>
            <a:headEnd len="med" w="med" type="none"/>
            <a:tailEnd len="med" w="med" type="none"/>
          </a:ln>
        </p:spPr>
      </p:cxnSp>
      <p:cxnSp>
        <p:nvCxnSpPr>
          <p:cNvPr id="306" name="Google Shape;306;p24"/>
          <p:cNvCxnSpPr/>
          <p:nvPr/>
        </p:nvCxnSpPr>
        <p:spPr>
          <a:xfrm rot="5400000">
            <a:off x="6864613" y="2231250"/>
            <a:ext cx="678600" cy="2400"/>
          </a:xfrm>
          <a:prstGeom prst="curvedConnector4">
            <a:avLst>
              <a:gd fmla="val 26514" name="adj1"/>
              <a:gd fmla="val 10021875" name="adj2"/>
            </a:avLst>
          </a:prstGeom>
          <a:noFill/>
          <a:ln cap="flat" cmpd="sng" w="9525">
            <a:solidFill>
              <a:schemeClr val="dk2"/>
            </a:solidFill>
            <a:prstDash val="solid"/>
            <a:round/>
            <a:headEnd len="med" w="med" type="none"/>
            <a:tailEnd len="med" w="med" type="none"/>
          </a:ln>
        </p:spPr>
      </p:cxnSp>
      <p:cxnSp>
        <p:nvCxnSpPr>
          <p:cNvPr id="307" name="Google Shape;307;p24"/>
          <p:cNvCxnSpPr>
            <a:endCxn id="294" idx="0"/>
          </p:cNvCxnSpPr>
          <p:nvPr/>
        </p:nvCxnSpPr>
        <p:spPr>
          <a:xfrm rot="5400000">
            <a:off x="4299750" y="3346275"/>
            <a:ext cx="880800" cy="210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308" name="Google Shape;308;p24"/>
          <p:cNvCxnSpPr>
            <a:stCxn id="294" idx="3"/>
            <a:endCxn id="295" idx="2"/>
          </p:cNvCxnSpPr>
          <p:nvPr/>
        </p:nvCxnSpPr>
        <p:spPr>
          <a:xfrm flipH="1" rot="10800000">
            <a:off x="5364600" y="2942625"/>
            <a:ext cx="2479800" cy="1173300"/>
          </a:xfrm>
          <a:prstGeom prst="curvedConnector2">
            <a:avLst/>
          </a:prstGeom>
          <a:noFill/>
          <a:ln cap="flat" cmpd="sng" w="9525">
            <a:solidFill>
              <a:schemeClr val="dk2"/>
            </a:solidFill>
            <a:prstDash val="solid"/>
            <a:round/>
            <a:headEnd len="med" w="med" type="none"/>
            <a:tailEnd len="med" w="med" type="none"/>
          </a:ln>
        </p:spPr>
      </p:cxnSp>
      <p:cxnSp>
        <p:nvCxnSpPr>
          <p:cNvPr id="309" name="Google Shape;309;p24"/>
          <p:cNvCxnSpPr>
            <a:endCxn id="293" idx="1"/>
          </p:cNvCxnSpPr>
          <p:nvPr/>
        </p:nvCxnSpPr>
        <p:spPr>
          <a:xfrm flipH="1" rot="10800000">
            <a:off x="5385600" y="4115925"/>
            <a:ext cx="1823700" cy="2280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310" name="Google Shape;310;p24"/>
          <p:cNvSpPr/>
          <p:nvPr/>
        </p:nvSpPr>
        <p:spPr>
          <a:xfrm>
            <a:off x="695325" y="3486150"/>
            <a:ext cx="1350300" cy="8808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Publication</a:t>
            </a:r>
            <a:endParaRPr>
              <a:latin typeface="Verdana"/>
              <a:ea typeface="Verdana"/>
              <a:cs typeface="Verdana"/>
              <a:sym typeface="Verdana"/>
            </a:endParaRPr>
          </a:p>
          <a:p>
            <a:pPr indent="0" lvl="0" marL="0" rtl="0" algn="ctr">
              <a:spcBef>
                <a:spcPts val="0"/>
              </a:spcBef>
              <a:spcAft>
                <a:spcPts val="0"/>
              </a:spcAft>
              <a:buNone/>
            </a:pPr>
            <a:r>
              <a:rPr lang="en-GB">
                <a:latin typeface="Verdana"/>
                <a:ea typeface="Verdana"/>
                <a:cs typeface="Verdana"/>
                <a:sym typeface="Verdana"/>
              </a:rPr>
              <a:t>Server</a:t>
            </a:r>
            <a:endParaRPr>
              <a:latin typeface="Verdana"/>
              <a:ea typeface="Verdana"/>
              <a:cs typeface="Verdana"/>
              <a:sym typeface="Verdana"/>
            </a:endParaRPr>
          </a:p>
          <a:p>
            <a:pPr indent="0" lvl="0" marL="0" rtl="0" algn="ctr">
              <a:spcBef>
                <a:spcPts val="0"/>
              </a:spcBef>
              <a:spcAft>
                <a:spcPts val="0"/>
              </a:spcAft>
              <a:buNone/>
            </a:pPr>
            <a:r>
              <a:rPr b="1" lang="en-GB" sz="1500">
                <a:latin typeface="Courier New"/>
                <a:ea typeface="Courier New"/>
                <a:cs typeface="Courier New"/>
                <a:sym typeface="Courier New"/>
              </a:rPr>
              <a:t>x3</a:t>
            </a:r>
            <a:endParaRPr b="1" sz="1500">
              <a:latin typeface="Courier New"/>
              <a:ea typeface="Courier New"/>
              <a:cs typeface="Courier New"/>
              <a:sym typeface="Courier New"/>
            </a:endParaRPr>
          </a:p>
        </p:txBody>
      </p:sp>
      <p:cxnSp>
        <p:nvCxnSpPr>
          <p:cNvPr id="311" name="Google Shape;311;p24"/>
          <p:cNvCxnSpPr/>
          <p:nvPr/>
        </p:nvCxnSpPr>
        <p:spPr>
          <a:xfrm flipH="1">
            <a:off x="2250225" y="2571750"/>
            <a:ext cx="1845600" cy="1202400"/>
          </a:xfrm>
          <a:prstGeom prst="curvedConnector3">
            <a:avLst>
              <a:gd fmla="val 50000" name="adj1"/>
            </a:avLst>
          </a:prstGeom>
          <a:noFill/>
          <a:ln cap="flat" cmpd="sng" w="28575">
            <a:solidFill>
              <a:schemeClr val="dk2"/>
            </a:solidFill>
            <a:prstDash val="solid"/>
            <a:round/>
            <a:headEnd len="med" w="med" type="none"/>
            <a:tailEnd len="med" w="med" type="stealth"/>
          </a:ln>
        </p:spPr>
      </p:cxnSp>
      <p:sp>
        <p:nvSpPr>
          <p:cNvPr id="312" name="Google Shape;312;p24"/>
          <p:cNvSpPr txBox="1"/>
          <p:nvPr/>
        </p:nvSpPr>
        <p:spPr>
          <a:xfrm>
            <a:off x="156675" y="838425"/>
            <a:ext cx="2654700" cy="23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300">
                <a:solidFill>
                  <a:srgbClr val="25316A"/>
                </a:solidFill>
                <a:latin typeface="Verdana"/>
                <a:ea typeface="Verdana"/>
                <a:cs typeface="Verdana"/>
                <a:sym typeface="Verdana"/>
              </a:rPr>
              <a:t>CORE Primary</a:t>
            </a:r>
            <a:endParaRPr b="1" sz="1300">
              <a:solidFill>
                <a:srgbClr val="25316A"/>
              </a:solidFill>
              <a:latin typeface="Verdana"/>
              <a:ea typeface="Verdana"/>
              <a:cs typeface="Verdana"/>
              <a:sym typeface="Verdana"/>
            </a:endParaRPr>
          </a:p>
          <a:p>
            <a:pPr indent="0" lvl="0" marL="0" rtl="0" algn="l">
              <a:spcBef>
                <a:spcPts val="0"/>
              </a:spcBef>
              <a:spcAft>
                <a:spcPts val="0"/>
              </a:spcAft>
              <a:buNone/>
            </a:pPr>
            <a:r>
              <a:rPr lang="en-GB" sz="1300">
                <a:solidFill>
                  <a:srgbClr val="25316A"/>
                </a:solidFill>
                <a:latin typeface="Verdana"/>
                <a:ea typeface="Verdana"/>
                <a:cs typeface="Verdana"/>
                <a:sym typeface="Verdana"/>
              </a:rPr>
              <a:t>- </a:t>
            </a:r>
            <a:r>
              <a:rPr lang="en-GB" sz="1300">
                <a:solidFill>
                  <a:srgbClr val="25316A"/>
                </a:solidFill>
                <a:latin typeface="Verdana"/>
                <a:ea typeface="Verdana"/>
                <a:cs typeface="Verdana"/>
                <a:sym typeface="Verdana"/>
              </a:rPr>
              <a:t>Background jobs</a:t>
            </a:r>
            <a:endParaRPr sz="1300">
              <a:solidFill>
                <a:srgbClr val="25316A"/>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GB" sz="1300">
                <a:solidFill>
                  <a:srgbClr val="25316A"/>
                </a:solidFill>
                <a:latin typeface="Verdana"/>
                <a:ea typeface="Verdana"/>
                <a:cs typeface="Verdana"/>
                <a:sym typeface="Verdana"/>
              </a:rPr>
              <a:t>- Publication</a:t>
            </a:r>
            <a:endParaRPr sz="1300">
              <a:solidFill>
                <a:srgbClr val="25316A"/>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300">
              <a:solidFill>
                <a:srgbClr val="25316A"/>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b="1" lang="en-GB" sz="1300">
                <a:solidFill>
                  <a:srgbClr val="25316A"/>
                </a:solidFill>
                <a:latin typeface="Verdana"/>
                <a:ea typeface="Verdana"/>
                <a:cs typeface="Verdana"/>
                <a:sym typeface="Verdana"/>
              </a:rPr>
              <a:t>Net HSM</a:t>
            </a:r>
            <a:endParaRPr b="1" sz="1300">
              <a:solidFill>
                <a:srgbClr val="25316A"/>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GB" sz="1300">
                <a:solidFill>
                  <a:srgbClr val="25316A"/>
                </a:solidFill>
                <a:latin typeface="Verdana"/>
                <a:ea typeface="Verdana"/>
                <a:cs typeface="Verdana"/>
                <a:sym typeface="Verdana"/>
              </a:rPr>
              <a:t>- Good random</a:t>
            </a:r>
            <a:endParaRPr sz="1300">
              <a:solidFill>
                <a:srgbClr val="25316A"/>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GB" sz="1300">
                <a:solidFill>
                  <a:srgbClr val="25316A"/>
                </a:solidFill>
                <a:latin typeface="Verdana"/>
                <a:ea typeface="Verdana"/>
                <a:cs typeface="Verdana"/>
                <a:sym typeface="Verdana"/>
              </a:rPr>
              <a:t>- No private keys in DB</a:t>
            </a:r>
            <a:endParaRPr sz="1300">
              <a:solidFill>
                <a:srgbClr val="25316A"/>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300">
              <a:solidFill>
                <a:srgbClr val="25316A"/>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b="1" lang="en-GB" sz="1300">
                <a:solidFill>
                  <a:srgbClr val="25316A"/>
                </a:solidFill>
                <a:latin typeface="Verdana"/>
                <a:ea typeface="Verdana"/>
                <a:cs typeface="Verdana"/>
                <a:sym typeface="Verdana"/>
              </a:rPr>
              <a:t>Database</a:t>
            </a:r>
            <a:endParaRPr b="1" sz="1300">
              <a:solidFill>
                <a:srgbClr val="25316A"/>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GB" sz="1300">
                <a:solidFill>
                  <a:srgbClr val="25316A"/>
                </a:solidFill>
                <a:latin typeface="Verdana"/>
                <a:ea typeface="Verdana"/>
                <a:cs typeface="Verdana"/>
                <a:sym typeface="Verdana"/>
              </a:rPr>
              <a:t>- Write Ahead Logs /10 mins</a:t>
            </a:r>
            <a:endParaRPr sz="1300">
              <a:solidFill>
                <a:srgbClr val="25316A"/>
              </a:solidFill>
              <a:latin typeface="Verdana"/>
              <a:ea typeface="Verdana"/>
              <a:cs typeface="Verdana"/>
              <a:sym typeface="Verdana"/>
            </a:endParaRPr>
          </a:p>
          <a:p>
            <a:pPr indent="0" lvl="0" marL="0" rtl="0" algn="l">
              <a:spcBef>
                <a:spcPts val="0"/>
              </a:spcBef>
              <a:spcAft>
                <a:spcPts val="0"/>
              </a:spcAft>
              <a:buNone/>
            </a:pPr>
            <a:r>
              <a:rPr lang="en-GB" sz="1300">
                <a:solidFill>
                  <a:srgbClr val="25316A"/>
                </a:solidFill>
                <a:latin typeface="Verdana"/>
                <a:ea typeface="Verdana"/>
                <a:cs typeface="Verdana"/>
                <a:sym typeface="Verdana"/>
              </a:rPr>
              <a:t>- Manual failover (for now)</a:t>
            </a:r>
            <a:endParaRPr sz="1300">
              <a:solidFill>
                <a:srgbClr val="25316A"/>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5"/>
          <p:cNvSpPr/>
          <p:nvPr/>
        </p:nvSpPr>
        <p:spPr>
          <a:xfrm>
            <a:off x="3857726" y="2786517"/>
            <a:ext cx="1570200" cy="1769100"/>
          </a:xfrm>
          <a:prstGeom prst="rect">
            <a:avLst/>
          </a:prstGeom>
          <a:solidFill>
            <a:schemeClr val="lt2"/>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Verdana"/>
                <a:ea typeface="Verdana"/>
                <a:cs typeface="Verdana"/>
                <a:sym typeface="Verdana"/>
              </a:rPr>
              <a:t>POP 1</a:t>
            </a:r>
            <a:endParaRPr b="1">
              <a:latin typeface="Verdana"/>
              <a:ea typeface="Verdana"/>
              <a:cs typeface="Verdana"/>
              <a:sym typeface="Verdana"/>
            </a:endParaRPr>
          </a:p>
        </p:txBody>
      </p:sp>
      <p:sp>
        <p:nvSpPr>
          <p:cNvPr id="318" name="Google Shape;318;p25"/>
          <p:cNvSpPr txBox="1"/>
          <p:nvPr>
            <p:ph type="title"/>
          </p:nvPr>
        </p:nvSpPr>
        <p:spPr>
          <a:xfrm>
            <a:off x="311700" y="219600"/>
            <a:ext cx="77037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a:t>Online CAs - Availability</a:t>
            </a:r>
            <a:endParaRPr/>
          </a:p>
        </p:txBody>
      </p:sp>
      <p:sp>
        <p:nvSpPr>
          <p:cNvPr id="319" name="Google Shape;319;p25"/>
          <p:cNvSpPr/>
          <p:nvPr/>
        </p:nvSpPr>
        <p:spPr>
          <a:xfrm>
            <a:off x="4020286" y="3781496"/>
            <a:ext cx="1269900" cy="6375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Publication</a:t>
            </a:r>
            <a:endParaRPr>
              <a:latin typeface="Verdana"/>
              <a:ea typeface="Verdana"/>
              <a:cs typeface="Verdana"/>
              <a:sym typeface="Verdana"/>
            </a:endParaRPr>
          </a:p>
          <a:p>
            <a:pPr indent="0" lvl="0" marL="0" rtl="0" algn="ctr">
              <a:spcBef>
                <a:spcPts val="0"/>
              </a:spcBef>
              <a:spcAft>
                <a:spcPts val="0"/>
              </a:spcAft>
              <a:buNone/>
            </a:pPr>
            <a:r>
              <a:rPr lang="en-GB">
                <a:latin typeface="Verdana"/>
                <a:ea typeface="Verdana"/>
                <a:cs typeface="Verdana"/>
                <a:sym typeface="Verdana"/>
              </a:rPr>
              <a:t>Server</a:t>
            </a:r>
            <a:endParaRPr>
              <a:latin typeface="Verdana"/>
              <a:ea typeface="Verdana"/>
              <a:cs typeface="Verdana"/>
              <a:sym typeface="Verdana"/>
            </a:endParaRPr>
          </a:p>
        </p:txBody>
      </p:sp>
      <p:sp>
        <p:nvSpPr>
          <p:cNvPr id="320" name="Google Shape;320;p25"/>
          <p:cNvSpPr/>
          <p:nvPr/>
        </p:nvSpPr>
        <p:spPr>
          <a:xfrm>
            <a:off x="4538279" y="1818371"/>
            <a:ext cx="1269900" cy="4464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CDN A</a:t>
            </a:r>
            <a:endParaRPr sz="1000">
              <a:latin typeface="Courier New"/>
              <a:ea typeface="Courier New"/>
              <a:cs typeface="Courier New"/>
              <a:sym typeface="Courier New"/>
            </a:endParaRPr>
          </a:p>
        </p:txBody>
      </p:sp>
      <p:sp>
        <p:nvSpPr>
          <p:cNvPr id="321" name="Google Shape;321;p25"/>
          <p:cNvSpPr/>
          <p:nvPr/>
        </p:nvSpPr>
        <p:spPr>
          <a:xfrm>
            <a:off x="4250879" y="1004671"/>
            <a:ext cx="1844700" cy="4464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rrdp.ripe.net</a:t>
            </a:r>
            <a:endParaRPr sz="1000">
              <a:latin typeface="Courier New"/>
              <a:ea typeface="Courier New"/>
              <a:cs typeface="Courier New"/>
              <a:sym typeface="Courier New"/>
            </a:endParaRPr>
          </a:p>
        </p:txBody>
      </p:sp>
      <p:sp>
        <p:nvSpPr>
          <p:cNvPr id="322" name="Google Shape;322;p25"/>
          <p:cNvSpPr/>
          <p:nvPr/>
        </p:nvSpPr>
        <p:spPr>
          <a:xfrm>
            <a:off x="7663229" y="1818371"/>
            <a:ext cx="1269900" cy="4464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CDN B</a:t>
            </a:r>
            <a:endParaRPr sz="1000">
              <a:latin typeface="Courier New"/>
              <a:ea typeface="Courier New"/>
              <a:cs typeface="Courier New"/>
              <a:sym typeface="Courier New"/>
            </a:endParaRPr>
          </a:p>
        </p:txBody>
      </p:sp>
      <p:sp>
        <p:nvSpPr>
          <p:cNvPr id="323" name="Google Shape;323;p25"/>
          <p:cNvSpPr/>
          <p:nvPr/>
        </p:nvSpPr>
        <p:spPr>
          <a:xfrm>
            <a:off x="4020286" y="3255175"/>
            <a:ext cx="1269900" cy="3936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RRDP</a:t>
            </a:r>
            <a:endParaRPr>
              <a:latin typeface="Verdana"/>
              <a:ea typeface="Verdana"/>
              <a:cs typeface="Verdana"/>
              <a:sym typeface="Verdana"/>
            </a:endParaRPr>
          </a:p>
        </p:txBody>
      </p:sp>
      <p:sp>
        <p:nvSpPr>
          <p:cNvPr id="324" name="Google Shape;324;p25"/>
          <p:cNvSpPr/>
          <p:nvPr/>
        </p:nvSpPr>
        <p:spPr>
          <a:xfrm>
            <a:off x="5610326" y="2786517"/>
            <a:ext cx="1570200" cy="1769100"/>
          </a:xfrm>
          <a:prstGeom prst="rect">
            <a:avLst/>
          </a:prstGeom>
          <a:solidFill>
            <a:schemeClr val="lt2"/>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Verdana"/>
                <a:ea typeface="Verdana"/>
                <a:cs typeface="Verdana"/>
                <a:sym typeface="Verdana"/>
              </a:rPr>
              <a:t>POP 2</a:t>
            </a:r>
            <a:endParaRPr b="1">
              <a:latin typeface="Verdana"/>
              <a:ea typeface="Verdana"/>
              <a:cs typeface="Verdana"/>
              <a:sym typeface="Verdana"/>
            </a:endParaRPr>
          </a:p>
        </p:txBody>
      </p:sp>
      <p:sp>
        <p:nvSpPr>
          <p:cNvPr id="325" name="Google Shape;325;p25"/>
          <p:cNvSpPr/>
          <p:nvPr/>
        </p:nvSpPr>
        <p:spPr>
          <a:xfrm>
            <a:off x="5772886" y="3781496"/>
            <a:ext cx="1269900" cy="6375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Publication</a:t>
            </a:r>
            <a:endParaRPr>
              <a:latin typeface="Verdana"/>
              <a:ea typeface="Verdana"/>
              <a:cs typeface="Verdana"/>
              <a:sym typeface="Verdana"/>
            </a:endParaRPr>
          </a:p>
          <a:p>
            <a:pPr indent="0" lvl="0" marL="0" rtl="0" algn="ctr">
              <a:spcBef>
                <a:spcPts val="0"/>
              </a:spcBef>
              <a:spcAft>
                <a:spcPts val="0"/>
              </a:spcAft>
              <a:buNone/>
            </a:pPr>
            <a:r>
              <a:rPr lang="en-GB">
                <a:latin typeface="Verdana"/>
                <a:ea typeface="Verdana"/>
                <a:cs typeface="Verdana"/>
                <a:sym typeface="Verdana"/>
              </a:rPr>
              <a:t>Server</a:t>
            </a:r>
            <a:endParaRPr>
              <a:latin typeface="Verdana"/>
              <a:ea typeface="Verdana"/>
              <a:cs typeface="Verdana"/>
              <a:sym typeface="Verdana"/>
            </a:endParaRPr>
          </a:p>
        </p:txBody>
      </p:sp>
      <p:sp>
        <p:nvSpPr>
          <p:cNvPr id="326" name="Google Shape;326;p25"/>
          <p:cNvSpPr/>
          <p:nvPr/>
        </p:nvSpPr>
        <p:spPr>
          <a:xfrm>
            <a:off x="5772886" y="3255175"/>
            <a:ext cx="1269900" cy="3936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RRDP</a:t>
            </a:r>
            <a:endParaRPr>
              <a:latin typeface="Verdana"/>
              <a:ea typeface="Verdana"/>
              <a:cs typeface="Verdana"/>
              <a:sym typeface="Verdana"/>
            </a:endParaRPr>
          </a:p>
        </p:txBody>
      </p:sp>
      <p:sp>
        <p:nvSpPr>
          <p:cNvPr id="327" name="Google Shape;327;p25"/>
          <p:cNvSpPr/>
          <p:nvPr/>
        </p:nvSpPr>
        <p:spPr>
          <a:xfrm>
            <a:off x="7362926" y="2786517"/>
            <a:ext cx="1570200" cy="1769100"/>
          </a:xfrm>
          <a:prstGeom prst="rect">
            <a:avLst/>
          </a:prstGeom>
          <a:solidFill>
            <a:schemeClr val="lt2"/>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Verdana"/>
                <a:ea typeface="Verdana"/>
                <a:cs typeface="Verdana"/>
                <a:sym typeface="Verdana"/>
              </a:rPr>
              <a:t>POP 3</a:t>
            </a:r>
            <a:endParaRPr b="1">
              <a:latin typeface="Verdana"/>
              <a:ea typeface="Verdana"/>
              <a:cs typeface="Verdana"/>
              <a:sym typeface="Verdana"/>
            </a:endParaRPr>
          </a:p>
        </p:txBody>
      </p:sp>
      <p:sp>
        <p:nvSpPr>
          <p:cNvPr id="328" name="Google Shape;328;p25"/>
          <p:cNvSpPr/>
          <p:nvPr/>
        </p:nvSpPr>
        <p:spPr>
          <a:xfrm>
            <a:off x="7525486" y="3781496"/>
            <a:ext cx="1269900" cy="6375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Publication</a:t>
            </a:r>
            <a:endParaRPr>
              <a:latin typeface="Verdana"/>
              <a:ea typeface="Verdana"/>
              <a:cs typeface="Verdana"/>
              <a:sym typeface="Verdana"/>
            </a:endParaRPr>
          </a:p>
          <a:p>
            <a:pPr indent="0" lvl="0" marL="0" rtl="0" algn="ctr">
              <a:spcBef>
                <a:spcPts val="0"/>
              </a:spcBef>
              <a:spcAft>
                <a:spcPts val="0"/>
              </a:spcAft>
              <a:buNone/>
            </a:pPr>
            <a:r>
              <a:rPr lang="en-GB">
                <a:latin typeface="Verdana"/>
                <a:ea typeface="Verdana"/>
                <a:cs typeface="Verdana"/>
                <a:sym typeface="Verdana"/>
              </a:rPr>
              <a:t>Server</a:t>
            </a:r>
            <a:endParaRPr>
              <a:latin typeface="Verdana"/>
              <a:ea typeface="Verdana"/>
              <a:cs typeface="Verdana"/>
              <a:sym typeface="Verdana"/>
            </a:endParaRPr>
          </a:p>
        </p:txBody>
      </p:sp>
      <p:sp>
        <p:nvSpPr>
          <p:cNvPr id="329" name="Google Shape;329;p25"/>
          <p:cNvSpPr/>
          <p:nvPr/>
        </p:nvSpPr>
        <p:spPr>
          <a:xfrm>
            <a:off x="7525486" y="3255175"/>
            <a:ext cx="1269900" cy="3936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RRDP</a:t>
            </a:r>
            <a:endParaRPr>
              <a:latin typeface="Verdana"/>
              <a:ea typeface="Verdana"/>
              <a:cs typeface="Verdana"/>
              <a:sym typeface="Verdana"/>
            </a:endParaRPr>
          </a:p>
        </p:txBody>
      </p:sp>
      <p:sp>
        <p:nvSpPr>
          <p:cNvPr id="330" name="Google Shape;330;p25"/>
          <p:cNvSpPr/>
          <p:nvPr/>
        </p:nvSpPr>
        <p:spPr>
          <a:xfrm>
            <a:off x="160096" y="1542174"/>
            <a:ext cx="1570200" cy="1061100"/>
          </a:xfrm>
          <a:prstGeom prst="rect">
            <a:avLst/>
          </a:prstGeom>
          <a:solidFill>
            <a:schemeClr val="lt2"/>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Verdana"/>
                <a:ea typeface="Verdana"/>
                <a:cs typeface="Verdana"/>
                <a:sym typeface="Verdana"/>
              </a:rPr>
              <a:t>POP 1</a:t>
            </a:r>
            <a:endParaRPr b="1">
              <a:latin typeface="Verdana"/>
              <a:ea typeface="Verdana"/>
              <a:cs typeface="Verdana"/>
              <a:sym typeface="Verdana"/>
            </a:endParaRPr>
          </a:p>
        </p:txBody>
      </p:sp>
      <p:sp>
        <p:nvSpPr>
          <p:cNvPr id="331" name="Google Shape;331;p25"/>
          <p:cNvSpPr/>
          <p:nvPr/>
        </p:nvSpPr>
        <p:spPr>
          <a:xfrm>
            <a:off x="322653" y="2010830"/>
            <a:ext cx="1269900" cy="3936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RSYNC</a:t>
            </a:r>
            <a:endParaRPr>
              <a:latin typeface="Verdana"/>
              <a:ea typeface="Verdana"/>
              <a:cs typeface="Verdana"/>
              <a:sym typeface="Verdana"/>
            </a:endParaRPr>
          </a:p>
        </p:txBody>
      </p:sp>
      <p:sp>
        <p:nvSpPr>
          <p:cNvPr id="332" name="Google Shape;332;p25"/>
          <p:cNvSpPr/>
          <p:nvPr/>
        </p:nvSpPr>
        <p:spPr>
          <a:xfrm>
            <a:off x="1912696" y="1542174"/>
            <a:ext cx="1570200" cy="1061100"/>
          </a:xfrm>
          <a:prstGeom prst="rect">
            <a:avLst/>
          </a:prstGeom>
          <a:solidFill>
            <a:schemeClr val="lt2"/>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Verdana"/>
                <a:ea typeface="Verdana"/>
                <a:cs typeface="Verdana"/>
                <a:sym typeface="Verdana"/>
              </a:rPr>
              <a:t>POP 2</a:t>
            </a:r>
            <a:endParaRPr b="1">
              <a:latin typeface="Verdana"/>
              <a:ea typeface="Verdana"/>
              <a:cs typeface="Verdana"/>
              <a:sym typeface="Verdana"/>
            </a:endParaRPr>
          </a:p>
        </p:txBody>
      </p:sp>
      <p:sp>
        <p:nvSpPr>
          <p:cNvPr id="333" name="Google Shape;333;p25"/>
          <p:cNvSpPr/>
          <p:nvPr/>
        </p:nvSpPr>
        <p:spPr>
          <a:xfrm>
            <a:off x="2075253" y="2010830"/>
            <a:ext cx="1269900" cy="3936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RSYNC</a:t>
            </a:r>
            <a:endParaRPr>
              <a:latin typeface="Verdana"/>
              <a:ea typeface="Verdana"/>
              <a:cs typeface="Verdana"/>
              <a:sym typeface="Verdana"/>
            </a:endParaRPr>
          </a:p>
        </p:txBody>
      </p:sp>
      <p:sp>
        <p:nvSpPr>
          <p:cNvPr id="334" name="Google Shape;334;p25"/>
          <p:cNvSpPr/>
          <p:nvPr/>
        </p:nvSpPr>
        <p:spPr>
          <a:xfrm>
            <a:off x="160096" y="1010625"/>
            <a:ext cx="3322800" cy="4464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rsync.ripe.net</a:t>
            </a:r>
            <a:endParaRPr sz="1000">
              <a:latin typeface="Courier New"/>
              <a:ea typeface="Courier New"/>
              <a:cs typeface="Courier New"/>
              <a:sym typeface="Courier New"/>
            </a:endParaRPr>
          </a:p>
        </p:txBody>
      </p:sp>
      <p:cxnSp>
        <p:nvCxnSpPr>
          <p:cNvPr id="335" name="Google Shape;335;p25"/>
          <p:cNvCxnSpPr>
            <a:endCxn id="320" idx="0"/>
          </p:cNvCxnSpPr>
          <p:nvPr/>
        </p:nvCxnSpPr>
        <p:spPr>
          <a:xfrm rot="5400000">
            <a:off x="4997129" y="1629071"/>
            <a:ext cx="365400" cy="13200"/>
          </a:xfrm>
          <a:prstGeom prst="curvedConnector3">
            <a:avLst>
              <a:gd fmla="val 50000" name="adj1"/>
            </a:avLst>
          </a:prstGeom>
          <a:noFill/>
          <a:ln cap="flat" cmpd="sng" w="38100">
            <a:solidFill>
              <a:schemeClr val="dk2"/>
            </a:solidFill>
            <a:prstDash val="solid"/>
            <a:round/>
            <a:headEnd len="med" w="med" type="none"/>
            <a:tailEnd len="med" w="med" type="none"/>
          </a:ln>
        </p:spPr>
      </p:cxnSp>
      <p:cxnSp>
        <p:nvCxnSpPr>
          <p:cNvPr id="336" name="Google Shape;336;p25"/>
          <p:cNvCxnSpPr>
            <a:stCxn id="321" idx="3"/>
            <a:endCxn id="322" idx="0"/>
          </p:cNvCxnSpPr>
          <p:nvPr/>
        </p:nvCxnSpPr>
        <p:spPr>
          <a:xfrm>
            <a:off x="6095579" y="1227871"/>
            <a:ext cx="2202600" cy="590400"/>
          </a:xfrm>
          <a:prstGeom prst="curvedConnector2">
            <a:avLst/>
          </a:prstGeom>
          <a:noFill/>
          <a:ln cap="flat" cmpd="sng" w="19050">
            <a:solidFill>
              <a:schemeClr val="dk2"/>
            </a:solidFill>
            <a:prstDash val="dot"/>
            <a:round/>
            <a:headEnd len="med" w="med" type="none"/>
            <a:tailEnd len="med" w="med" type="none"/>
          </a:ln>
        </p:spPr>
      </p:cxnSp>
      <p:sp>
        <p:nvSpPr>
          <p:cNvPr id="337" name="Google Shape;337;p25"/>
          <p:cNvSpPr txBox="1"/>
          <p:nvPr/>
        </p:nvSpPr>
        <p:spPr>
          <a:xfrm>
            <a:off x="6521854" y="1202221"/>
            <a:ext cx="93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25316A"/>
                </a:solidFill>
                <a:latin typeface="Verdana"/>
                <a:ea typeface="Verdana"/>
                <a:cs typeface="Verdana"/>
                <a:sym typeface="Verdana"/>
              </a:rPr>
              <a:t>DNS</a:t>
            </a:r>
            <a:endParaRPr>
              <a:solidFill>
                <a:srgbClr val="25316A"/>
              </a:solidFill>
              <a:latin typeface="Verdana"/>
              <a:ea typeface="Verdana"/>
              <a:cs typeface="Verdana"/>
              <a:sym typeface="Verdana"/>
            </a:endParaRPr>
          </a:p>
        </p:txBody>
      </p:sp>
      <p:cxnSp>
        <p:nvCxnSpPr>
          <p:cNvPr id="338" name="Google Shape;338;p25"/>
          <p:cNvCxnSpPr>
            <a:stCxn id="320" idx="2"/>
            <a:endCxn id="323" idx="0"/>
          </p:cNvCxnSpPr>
          <p:nvPr/>
        </p:nvCxnSpPr>
        <p:spPr>
          <a:xfrm rot="5400000">
            <a:off x="4419029" y="2500871"/>
            <a:ext cx="990300" cy="518100"/>
          </a:xfrm>
          <a:prstGeom prst="curvedConnector3">
            <a:avLst>
              <a:gd fmla="val 50005" name="adj1"/>
            </a:avLst>
          </a:prstGeom>
          <a:noFill/>
          <a:ln cap="flat" cmpd="sng" w="38100">
            <a:solidFill>
              <a:schemeClr val="dk2"/>
            </a:solidFill>
            <a:prstDash val="solid"/>
            <a:round/>
            <a:headEnd len="med" w="med" type="none"/>
            <a:tailEnd len="med" w="med" type="none"/>
          </a:ln>
        </p:spPr>
      </p:cxnSp>
      <p:cxnSp>
        <p:nvCxnSpPr>
          <p:cNvPr id="339" name="Google Shape;339;p25"/>
          <p:cNvCxnSpPr>
            <a:stCxn id="320" idx="2"/>
            <a:endCxn id="326" idx="0"/>
          </p:cNvCxnSpPr>
          <p:nvPr/>
        </p:nvCxnSpPr>
        <p:spPr>
          <a:xfrm flipH="1" rot="-5400000">
            <a:off x="5295329" y="2142671"/>
            <a:ext cx="990300" cy="1234500"/>
          </a:xfrm>
          <a:prstGeom prst="curvedConnector3">
            <a:avLst>
              <a:gd fmla="val 50005" name="adj1"/>
            </a:avLst>
          </a:prstGeom>
          <a:noFill/>
          <a:ln cap="flat" cmpd="sng" w="19050">
            <a:solidFill>
              <a:schemeClr val="dk2"/>
            </a:solidFill>
            <a:prstDash val="dot"/>
            <a:round/>
            <a:headEnd len="med" w="med" type="none"/>
            <a:tailEnd len="med" w="med" type="none"/>
          </a:ln>
        </p:spPr>
      </p:cxnSp>
      <p:cxnSp>
        <p:nvCxnSpPr>
          <p:cNvPr id="340" name="Google Shape;340;p25"/>
          <p:cNvCxnSpPr>
            <a:stCxn id="320" idx="2"/>
            <a:endCxn id="329" idx="0"/>
          </p:cNvCxnSpPr>
          <p:nvPr/>
        </p:nvCxnSpPr>
        <p:spPr>
          <a:xfrm flipH="1" rot="-5400000">
            <a:off x="6171629" y="1266371"/>
            <a:ext cx="990300" cy="2987100"/>
          </a:xfrm>
          <a:prstGeom prst="curvedConnector3">
            <a:avLst>
              <a:gd fmla="val 50005" name="adj1"/>
            </a:avLst>
          </a:prstGeom>
          <a:noFill/>
          <a:ln cap="flat" cmpd="sng" w="19050">
            <a:solidFill>
              <a:schemeClr val="dk2"/>
            </a:solidFill>
            <a:prstDash val="dot"/>
            <a:round/>
            <a:headEnd len="med" w="med" type="none"/>
            <a:tailEnd len="med" w="med" type="none"/>
          </a:ln>
        </p:spPr>
      </p:cxnSp>
      <p:sp>
        <p:nvSpPr>
          <p:cNvPr id="341" name="Google Shape;341;p25"/>
          <p:cNvSpPr txBox="1"/>
          <p:nvPr/>
        </p:nvSpPr>
        <p:spPr>
          <a:xfrm>
            <a:off x="5597879" y="2186433"/>
            <a:ext cx="93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25316A"/>
                </a:solidFill>
                <a:latin typeface="Verdana"/>
                <a:ea typeface="Verdana"/>
                <a:cs typeface="Verdana"/>
                <a:sym typeface="Verdana"/>
              </a:rPr>
              <a:t>config</a:t>
            </a:r>
            <a:endParaRPr>
              <a:solidFill>
                <a:srgbClr val="25316A"/>
              </a:solidFill>
              <a:latin typeface="Verdana"/>
              <a:ea typeface="Verdana"/>
              <a:cs typeface="Verdana"/>
              <a:sym typeface="Verdana"/>
            </a:endParaRPr>
          </a:p>
        </p:txBody>
      </p:sp>
      <p:sp>
        <p:nvSpPr>
          <p:cNvPr id="342" name="Google Shape;342;p25"/>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cxnSp>
        <p:nvCxnSpPr>
          <p:cNvPr id="343" name="Google Shape;343;p25"/>
          <p:cNvCxnSpPr>
            <a:stCxn id="331" idx="2"/>
            <a:endCxn id="323" idx="1"/>
          </p:cNvCxnSpPr>
          <p:nvPr/>
        </p:nvCxnSpPr>
        <p:spPr>
          <a:xfrm flipH="1" rot="-5400000">
            <a:off x="1965153" y="1396880"/>
            <a:ext cx="1047600" cy="3062700"/>
          </a:xfrm>
          <a:prstGeom prst="curvedConnector2">
            <a:avLst/>
          </a:prstGeom>
          <a:noFill/>
          <a:ln cap="flat" cmpd="sng" w="38100">
            <a:solidFill>
              <a:schemeClr val="dk2"/>
            </a:solidFill>
            <a:prstDash val="solid"/>
            <a:round/>
            <a:headEnd len="med" w="med" type="none"/>
            <a:tailEnd len="med" w="med" type="none"/>
          </a:ln>
        </p:spPr>
      </p:cxnSp>
      <p:cxnSp>
        <p:nvCxnSpPr>
          <p:cNvPr id="344" name="Google Shape;344;p25"/>
          <p:cNvCxnSpPr>
            <a:stCxn id="333" idx="2"/>
            <a:endCxn id="323" idx="1"/>
          </p:cNvCxnSpPr>
          <p:nvPr/>
        </p:nvCxnSpPr>
        <p:spPr>
          <a:xfrm flipH="1" rot="-5400000">
            <a:off x="2841453" y="2273180"/>
            <a:ext cx="1047600" cy="1310100"/>
          </a:xfrm>
          <a:prstGeom prst="curvedConnector2">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6"/>
          <p:cNvSpPr txBox="1"/>
          <p:nvPr/>
        </p:nvSpPr>
        <p:spPr>
          <a:xfrm>
            <a:off x="759050" y="3009687"/>
            <a:ext cx="4338000" cy="104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1" sz="3400">
              <a:solidFill>
                <a:schemeClr val="lt1"/>
              </a:solidFill>
              <a:latin typeface="Verdana"/>
              <a:ea typeface="Verdana"/>
              <a:cs typeface="Verdana"/>
              <a:sym typeface="Verdana"/>
            </a:endParaRPr>
          </a:p>
          <a:p>
            <a:pPr indent="0" lvl="0" marL="0" rtl="0" algn="l">
              <a:spcBef>
                <a:spcPts val="0"/>
              </a:spcBef>
              <a:spcAft>
                <a:spcPts val="0"/>
              </a:spcAft>
              <a:buNone/>
            </a:pPr>
            <a:r>
              <a:rPr b="1" lang="en-GB" sz="3400">
                <a:solidFill>
                  <a:schemeClr val="lt1"/>
                </a:solidFill>
                <a:latin typeface="Verdana"/>
                <a:ea typeface="Verdana"/>
                <a:cs typeface="Verdana"/>
                <a:sym typeface="Verdana"/>
              </a:rPr>
              <a:t>What’s Next</a:t>
            </a:r>
            <a:endParaRPr b="1" sz="3400">
              <a:solidFill>
                <a:schemeClr val="lt1"/>
              </a:solidFill>
              <a:latin typeface="Verdana"/>
              <a:ea typeface="Verdana"/>
              <a:cs typeface="Verdana"/>
              <a:sym typeface="Verdana"/>
            </a:endParaRPr>
          </a:p>
        </p:txBody>
      </p:sp>
      <p:cxnSp>
        <p:nvCxnSpPr>
          <p:cNvPr id="350" name="Google Shape;350;p26"/>
          <p:cNvCxnSpPr/>
          <p:nvPr/>
        </p:nvCxnSpPr>
        <p:spPr>
          <a:xfrm>
            <a:off x="796800" y="4248557"/>
            <a:ext cx="64155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7"/>
          <p:cNvSpPr txBox="1"/>
          <p:nvPr>
            <p:ph type="title"/>
          </p:nvPr>
        </p:nvSpPr>
        <p:spPr>
          <a:xfrm>
            <a:off x="311700" y="219600"/>
            <a:ext cx="77037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a:t>Future Work</a:t>
            </a:r>
            <a:endParaRPr/>
          </a:p>
        </p:txBody>
      </p:sp>
      <p:sp>
        <p:nvSpPr>
          <p:cNvPr id="356" name="Google Shape;356;p27"/>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357" name="Google Shape;357;p27"/>
          <p:cNvSpPr txBox="1"/>
          <p:nvPr>
            <p:ph idx="2" type="body"/>
          </p:nvPr>
        </p:nvSpPr>
        <p:spPr>
          <a:xfrm>
            <a:off x="311700" y="1447800"/>
            <a:ext cx="8491800" cy="3099900"/>
          </a:xfrm>
          <a:prstGeom prst="rect">
            <a:avLst/>
          </a:prstGeom>
        </p:spPr>
        <p:txBody>
          <a:bodyPr anchorCtr="0" anchor="t" bIns="0" lIns="0" spcFirstLastPara="1" rIns="0" wrap="square" tIns="0">
            <a:noAutofit/>
          </a:bodyPr>
          <a:lstStyle/>
          <a:p>
            <a:pPr indent="-164500" lvl="0" marL="306000" rtl="0" algn="l">
              <a:spcBef>
                <a:spcPts val="0"/>
              </a:spcBef>
              <a:spcAft>
                <a:spcPts val="0"/>
              </a:spcAft>
              <a:buSzPts val="1400"/>
              <a:buChar char="●"/>
            </a:pPr>
            <a:r>
              <a:rPr b="1" lang="en-GB"/>
              <a:t>Usability Improvements</a:t>
            </a:r>
            <a:endParaRPr b="1"/>
          </a:p>
          <a:p>
            <a:pPr indent="-317500" lvl="1" marL="914400" rtl="0" algn="l">
              <a:spcBef>
                <a:spcPts val="0"/>
              </a:spcBef>
              <a:spcAft>
                <a:spcPts val="0"/>
              </a:spcAft>
              <a:buSzPts val="1400"/>
              <a:buChar char="○"/>
            </a:pPr>
            <a:r>
              <a:rPr lang="en-GB"/>
              <a:t>ROA History</a:t>
            </a:r>
            <a:endParaRPr/>
          </a:p>
          <a:p>
            <a:pPr indent="-317500" lvl="1" marL="914400" rtl="0" algn="l">
              <a:spcBef>
                <a:spcPts val="0"/>
              </a:spcBef>
              <a:spcAft>
                <a:spcPts val="0"/>
              </a:spcAft>
              <a:buSzPts val="1400"/>
              <a:buChar char="○"/>
            </a:pPr>
            <a:r>
              <a:rPr lang="en-GB"/>
              <a:t>Faster BGP Information</a:t>
            </a:r>
            <a:br>
              <a:rPr lang="en-GB"/>
            </a:br>
            <a:endParaRPr/>
          </a:p>
          <a:p>
            <a:pPr indent="-164500" lvl="0" marL="306000" rtl="0" algn="l">
              <a:spcBef>
                <a:spcPts val="0"/>
              </a:spcBef>
              <a:spcAft>
                <a:spcPts val="0"/>
              </a:spcAft>
              <a:buSzPts val="1400"/>
              <a:buChar char="●"/>
            </a:pPr>
            <a:r>
              <a:rPr b="1" lang="en-GB"/>
              <a:t>RPKI Object Types</a:t>
            </a:r>
            <a:endParaRPr b="1"/>
          </a:p>
          <a:p>
            <a:pPr indent="-317500" lvl="1" marL="914400" rtl="0" algn="l">
              <a:spcBef>
                <a:spcPts val="0"/>
              </a:spcBef>
              <a:spcAft>
                <a:spcPts val="0"/>
              </a:spcAft>
              <a:buSzPts val="1400"/>
              <a:buChar char="○"/>
            </a:pPr>
            <a:r>
              <a:rPr lang="en-GB"/>
              <a:t>ASPA</a:t>
            </a:r>
            <a:endParaRPr/>
          </a:p>
          <a:p>
            <a:pPr indent="-317500" lvl="1" marL="914400" rtl="0" algn="l">
              <a:spcBef>
                <a:spcPts val="0"/>
              </a:spcBef>
              <a:spcAft>
                <a:spcPts val="0"/>
              </a:spcAft>
              <a:buSzPts val="1400"/>
              <a:buChar char="○"/>
            </a:pPr>
            <a:r>
              <a:rPr lang="en-GB"/>
              <a:t>BGPSec</a:t>
            </a:r>
            <a:endParaRPr/>
          </a:p>
          <a:p>
            <a:pPr indent="-317500" lvl="1" marL="914400" rtl="0" algn="l">
              <a:spcBef>
                <a:spcPts val="0"/>
              </a:spcBef>
              <a:spcAft>
                <a:spcPts val="0"/>
              </a:spcAft>
              <a:buSzPts val="1400"/>
              <a:buChar char="○"/>
            </a:pPr>
            <a:r>
              <a:rPr lang="en-GB"/>
              <a:t>RSC under evaluation</a:t>
            </a:r>
            <a:endParaRPr/>
          </a:p>
          <a:p>
            <a:pPr indent="0" lvl="0" marL="9144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28"/>
          <p:cNvPicPr preferRelativeResize="0"/>
          <p:nvPr/>
        </p:nvPicPr>
        <p:blipFill rotWithShape="1">
          <a:blip r:embed="rId3">
            <a:alphaModFix/>
          </a:blip>
          <a:srcRect b="169" l="0" r="0" t="179"/>
          <a:stretch/>
        </p:blipFill>
        <p:spPr>
          <a:xfrm>
            <a:off x="-16187" y="0"/>
            <a:ext cx="9176376" cy="5143500"/>
          </a:xfrm>
          <a:prstGeom prst="rect">
            <a:avLst/>
          </a:prstGeom>
          <a:noFill/>
          <a:ln>
            <a:noFill/>
          </a:ln>
        </p:spPr>
      </p:pic>
      <p:pic>
        <p:nvPicPr>
          <p:cNvPr id="363" name="Google Shape;363;p28"/>
          <p:cNvPicPr preferRelativeResize="0"/>
          <p:nvPr/>
        </p:nvPicPr>
        <p:blipFill rotWithShape="1">
          <a:blip r:embed="rId4">
            <a:alphaModFix/>
          </a:blip>
          <a:srcRect b="0" l="0" r="0" t="0"/>
          <a:stretch/>
        </p:blipFill>
        <p:spPr>
          <a:xfrm>
            <a:off x="8433650" y="245960"/>
            <a:ext cx="426720" cy="426720"/>
          </a:xfrm>
          <a:prstGeom prst="rect">
            <a:avLst/>
          </a:prstGeom>
          <a:noFill/>
          <a:ln>
            <a:noFill/>
          </a:ln>
        </p:spPr>
      </p:pic>
      <p:sp>
        <p:nvSpPr>
          <p:cNvPr id="364" name="Google Shape;364;p28"/>
          <p:cNvSpPr txBox="1"/>
          <p:nvPr/>
        </p:nvSpPr>
        <p:spPr>
          <a:xfrm>
            <a:off x="1487400" y="1713825"/>
            <a:ext cx="3926100" cy="1256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4200">
                <a:solidFill>
                  <a:schemeClr val="lt1"/>
                </a:solidFill>
                <a:latin typeface="Verdana"/>
                <a:ea typeface="Verdana"/>
                <a:cs typeface="Verdana"/>
                <a:sym typeface="Verdana"/>
              </a:rPr>
              <a:t>Questions </a:t>
            </a:r>
            <a:br>
              <a:rPr b="1" lang="en-GB" sz="4200">
                <a:solidFill>
                  <a:schemeClr val="lt1"/>
                </a:solidFill>
                <a:latin typeface="Verdana"/>
                <a:ea typeface="Verdana"/>
                <a:cs typeface="Verdana"/>
                <a:sym typeface="Verdana"/>
              </a:rPr>
            </a:br>
            <a:r>
              <a:rPr b="1" lang="en-GB" sz="4200">
                <a:solidFill>
                  <a:schemeClr val="lt1"/>
                </a:solidFill>
                <a:latin typeface="Verdana"/>
                <a:ea typeface="Verdana"/>
                <a:cs typeface="Verdana"/>
                <a:sym typeface="Verdana"/>
              </a:rPr>
              <a:t>&amp; Comments</a:t>
            </a:r>
            <a:endParaRPr b="1" sz="4100">
              <a:solidFill>
                <a:schemeClr val="lt1"/>
              </a:solidFill>
              <a:latin typeface="Verdana"/>
              <a:ea typeface="Verdana"/>
              <a:cs typeface="Verdana"/>
              <a:sym typeface="Verdana"/>
            </a:endParaRPr>
          </a:p>
        </p:txBody>
      </p:sp>
      <p:sp>
        <p:nvSpPr>
          <p:cNvPr id="365" name="Google Shape;365;p28"/>
          <p:cNvSpPr txBox="1"/>
          <p:nvPr/>
        </p:nvSpPr>
        <p:spPr>
          <a:xfrm>
            <a:off x="5413375" y="1456925"/>
            <a:ext cx="1455600" cy="2462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2200">
                <a:solidFill>
                  <a:srgbClr val="F26738"/>
                </a:solidFill>
                <a:latin typeface="Verdana"/>
                <a:ea typeface="Verdana"/>
                <a:cs typeface="Verdana"/>
                <a:sym typeface="Verdana"/>
              </a:rPr>
              <a:t>?</a:t>
            </a:r>
            <a:endParaRPr b="1" sz="12200">
              <a:solidFill>
                <a:srgbClr val="F26738"/>
              </a:solidFill>
              <a:latin typeface="Verdana"/>
              <a:ea typeface="Verdana"/>
              <a:cs typeface="Verdana"/>
              <a:sym typeface="Verdana"/>
            </a:endParaRPr>
          </a:p>
        </p:txBody>
      </p:sp>
      <p:grpSp>
        <p:nvGrpSpPr>
          <p:cNvPr id="366" name="Google Shape;366;p28"/>
          <p:cNvGrpSpPr/>
          <p:nvPr/>
        </p:nvGrpSpPr>
        <p:grpSpPr>
          <a:xfrm>
            <a:off x="1487397" y="3694400"/>
            <a:ext cx="3346438" cy="431100"/>
            <a:chOff x="4110272" y="3687250"/>
            <a:chExt cx="3346438" cy="431100"/>
          </a:xfrm>
        </p:grpSpPr>
        <p:sp>
          <p:nvSpPr>
            <p:cNvPr id="367" name="Google Shape;367;p28"/>
            <p:cNvSpPr txBox="1"/>
            <p:nvPr/>
          </p:nvSpPr>
          <p:spPr>
            <a:xfrm>
              <a:off x="4456710" y="3687250"/>
              <a:ext cx="3000000" cy="431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600" u="sng">
                  <a:solidFill>
                    <a:srgbClr val="FF6A00"/>
                  </a:solidFill>
                  <a:latin typeface="Verdana"/>
                  <a:ea typeface="Verdana"/>
                  <a:cs typeface="Verdana"/>
                  <a:sym typeface="Verdana"/>
                  <a:hlinkClick r:id="rId5">
                    <a:extLst>
                      <a:ext uri="{A12FA001-AC4F-418D-AE19-62706E023703}">
                        <ahyp:hlinkClr val="tx"/>
                      </a:ext>
                    </a:extLst>
                  </a:hlinkClick>
                </a:rPr>
                <a:t>tbruijnzeels@ripe.net</a:t>
              </a:r>
              <a:endParaRPr sz="1600">
                <a:solidFill>
                  <a:srgbClr val="FF6A00"/>
                </a:solidFill>
                <a:latin typeface="Verdana"/>
                <a:ea typeface="Verdana"/>
                <a:cs typeface="Verdana"/>
                <a:sym typeface="Verdana"/>
              </a:endParaRPr>
            </a:p>
          </p:txBody>
        </p:sp>
        <p:grpSp>
          <p:nvGrpSpPr>
            <p:cNvPr id="368" name="Google Shape;368;p28"/>
            <p:cNvGrpSpPr/>
            <p:nvPr/>
          </p:nvGrpSpPr>
          <p:grpSpPr>
            <a:xfrm>
              <a:off x="4110272" y="3753111"/>
              <a:ext cx="346431" cy="346431"/>
              <a:chOff x="4497725" y="1397950"/>
              <a:chExt cx="683700" cy="683700"/>
            </a:xfrm>
          </p:grpSpPr>
          <p:sp>
            <p:nvSpPr>
              <p:cNvPr id="369" name="Google Shape;369;p28"/>
              <p:cNvSpPr/>
              <p:nvPr/>
            </p:nvSpPr>
            <p:spPr>
              <a:xfrm>
                <a:off x="4497725" y="1397950"/>
                <a:ext cx="683700" cy="683700"/>
              </a:xfrm>
              <a:prstGeom prst="ellipse">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370" name="Google Shape;370;p28"/>
              <p:cNvPicPr preferRelativeResize="0"/>
              <p:nvPr/>
            </p:nvPicPr>
            <p:blipFill>
              <a:blip r:embed="rId6">
                <a:alphaModFix/>
              </a:blip>
              <a:stretch>
                <a:fillRect/>
              </a:stretch>
            </p:blipFill>
            <p:spPr>
              <a:xfrm>
                <a:off x="4669363" y="1569588"/>
                <a:ext cx="340425" cy="340425"/>
              </a:xfrm>
              <a:prstGeom prst="rect">
                <a:avLst/>
              </a:prstGeom>
              <a:noFill/>
              <a:ln>
                <a:noFill/>
              </a:ln>
            </p:spPr>
          </p:pic>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pSp>
        <p:nvGrpSpPr>
          <p:cNvPr id="155" name="Google Shape;155;p15"/>
          <p:cNvGrpSpPr/>
          <p:nvPr/>
        </p:nvGrpSpPr>
        <p:grpSpPr>
          <a:xfrm>
            <a:off x="340303" y="2245117"/>
            <a:ext cx="1800003" cy="575425"/>
            <a:chOff x="383232" y="1930300"/>
            <a:chExt cx="1800003" cy="575425"/>
          </a:xfrm>
        </p:grpSpPr>
        <p:sp>
          <p:nvSpPr>
            <p:cNvPr id="156" name="Google Shape;156;p15"/>
            <p:cNvSpPr txBox="1"/>
            <p:nvPr/>
          </p:nvSpPr>
          <p:spPr>
            <a:xfrm>
              <a:off x="383235" y="2320925"/>
              <a:ext cx="18000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a:solidFill>
                    <a:schemeClr val="lt1"/>
                  </a:solidFill>
                  <a:latin typeface="Verdana"/>
                  <a:ea typeface="Verdana"/>
                  <a:cs typeface="Verdana"/>
                  <a:sym typeface="Verdana"/>
                </a:rPr>
                <a:t>News</a:t>
              </a:r>
              <a:endParaRPr>
                <a:solidFill>
                  <a:schemeClr val="lt1"/>
                </a:solidFill>
                <a:latin typeface="Verdana"/>
                <a:ea typeface="Verdana"/>
                <a:cs typeface="Verdana"/>
                <a:sym typeface="Verdana"/>
              </a:endParaRPr>
            </a:p>
          </p:txBody>
        </p:sp>
        <p:sp>
          <p:nvSpPr>
            <p:cNvPr id="157" name="Google Shape;157;p15"/>
            <p:cNvSpPr txBox="1"/>
            <p:nvPr/>
          </p:nvSpPr>
          <p:spPr>
            <a:xfrm>
              <a:off x="383232" y="1930300"/>
              <a:ext cx="482400" cy="3078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b="1" lang="en-GB" sz="2000">
                  <a:solidFill>
                    <a:schemeClr val="lt1"/>
                  </a:solidFill>
                  <a:latin typeface="Verdana"/>
                  <a:ea typeface="Verdana"/>
                  <a:cs typeface="Verdana"/>
                  <a:sym typeface="Verdana"/>
                </a:rPr>
                <a:t>1</a:t>
              </a:r>
              <a:r>
                <a:rPr b="1" lang="en-GB" sz="2000">
                  <a:solidFill>
                    <a:srgbClr val="F26738"/>
                  </a:solidFill>
                  <a:latin typeface="Verdana"/>
                  <a:ea typeface="Verdana"/>
                  <a:cs typeface="Verdana"/>
                  <a:sym typeface="Verdana"/>
                </a:rPr>
                <a:t>.</a:t>
              </a:r>
              <a:endParaRPr b="1" sz="2000">
                <a:solidFill>
                  <a:srgbClr val="F26738"/>
                </a:solidFill>
                <a:latin typeface="Verdana"/>
                <a:ea typeface="Verdana"/>
                <a:cs typeface="Verdana"/>
                <a:sym typeface="Verdana"/>
              </a:endParaRPr>
            </a:p>
          </p:txBody>
        </p:sp>
      </p:grpSp>
      <p:grpSp>
        <p:nvGrpSpPr>
          <p:cNvPr id="158" name="Google Shape;158;p15"/>
          <p:cNvGrpSpPr/>
          <p:nvPr/>
        </p:nvGrpSpPr>
        <p:grpSpPr>
          <a:xfrm>
            <a:off x="2688575" y="2245117"/>
            <a:ext cx="1800000" cy="575433"/>
            <a:chOff x="2731505" y="1930300"/>
            <a:chExt cx="1800000" cy="575433"/>
          </a:xfrm>
        </p:grpSpPr>
        <p:sp>
          <p:nvSpPr>
            <p:cNvPr id="159" name="Google Shape;159;p15"/>
            <p:cNvSpPr txBox="1"/>
            <p:nvPr/>
          </p:nvSpPr>
          <p:spPr>
            <a:xfrm>
              <a:off x="2731507" y="1930300"/>
              <a:ext cx="482400" cy="3078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b="1" lang="en-GB" sz="2000">
                  <a:solidFill>
                    <a:schemeClr val="lt1"/>
                  </a:solidFill>
                  <a:latin typeface="Verdana"/>
                  <a:ea typeface="Verdana"/>
                  <a:cs typeface="Verdana"/>
                  <a:sym typeface="Verdana"/>
                </a:rPr>
                <a:t>2</a:t>
              </a:r>
              <a:r>
                <a:rPr b="1" lang="en-GB" sz="2000">
                  <a:solidFill>
                    <a:srgbClr val="F26738"/>
                  </a:solidFill>
                  <a:latin typeface="Verdana"/>
                  <a:ea typeface="Verdana"/>
                  <a:cs typeface="Verdana"/>
                  <a:sym typeface="Verdana"/>
                </a:rPr>
                <a:t>.</a:t>
              </a:r>
              <a:endParaRPr b="1" sz="2000">
                <a:solidFill>
                  <a:srgbClr val="F26738"/>
                </a:solidFill>
                <a:latin typeface="Verdana"/>
                <a:ea typeface="Verdana"/>
                <a:cs typeface="Verdana"/>
                <a:sym typeface="Verdana"/>
              </a:endParaRPr>
            </a:p>
          </p:txBody>
        </p:sp>
        <p:sp>
          <p:nvSpPr>
            <p:cNvPr id="160" name="Google Shape;160;p15"/>
            <p:cNvSpPr txBox="1"/>
            <p:nvPr/>
          </p:nvSpPr>
          <p:spPr>
            <a:xfrm>
              <a:off x="2731505" y="2320933"/>
              <a:ext cx="18000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a:solidFill>
                    <a:schemeClr val="lt1"/>
                  </a:solidFill>
                  <a:latin typeface="Verdana"/>
                  <a:ea typeface="Verdana"/>
                  <a:cs typeface="Verdana"/>
                  <a:sym typeface="Verdana"/>
                </a:rPr>
                <a:t>Infrastructure</a:t>
              </a:r>
              <a:r>
                <a:rPr lang="en-GB">
                  <a:solidFill>
                    <a:schemeClr val="lt1"/>
                  </a:solidFill>
                  <a:latin typeface="Verdana"/>
                  <a:ea typeface="Verdana"/>
                  <a:cs typeface="Verdana"/>
                  <a:sym typeface="Verdana"/>
                </a:rPr>
                <a:t> and Processes</a:t>
              </a:r>
              <a:endParaRPr>
                <a:solidFill>
                  <a:schemeClr val="lt1"/>
                </a:solidFill>
                <a:latin typeface="Verdana"/>
                <a:ea typeface="Verdana"/>
                <a:cs typeface="Verdana"/>
                <a:sym typeface="Verdana"/>
              </a:endParaRPr>
            </a:p>
          </p:txBody>
        </p:sp>
      </p:grpSp>
      <p:grpSp>
        <p:nvGrpSpPr>
          <p:cNvPr id="161" name="Google Shape;161;p15"/>
          <p:cNvGrpSpPr/>
          <p:nvPr/>
        </p:nvGrpSpPr>
        <p:grpSpPr>
          <a:xfrm>
            <a:off x="5036853" y="2245117"/>
            <a:ext cx="1800003" cy="575425"/>
            <a:chOff x="5079782" y="1930300"/>
            <a:chExt cx="1800003" cy="575425"/>
          </a:xfrm>
        </p:grpSpPr>
        <p:sp>
          <p:nvSpPr>
            <p:cNvPr id="162" name="Google Shape;162;p15"/>
            <p:cNvSpPr txBox="1"/>
            <p:nvPr/>
          </p:nvSpPr>
          <p:spPr>
            <a:xfrm>
              <a:off x="5079782" y="1930300"/>
              <a:ext cx="482400" cy="3078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b="1" lang="en-GB" sz="2000">
                  <a:solidFill>
                    <a:schemeClr val="lt1"/>
                  </a:solidFill>
                  <a:latin typeface="Verdana"/>
                  <a:ea typeface="Verdana"/>
                  <a:cs typeface="Verdana"/>
                  <a:sym typeface="Verdana"/>
                </a:rPr>
                <a:t>3</a:t>
              </a:r>
              <a:r>
                <a:rPr b="1" lang="en-GB" sz="2000">
                  <a:solidFill>
                    <a:srgbClr val="F26738"/>
                  </a:solidFill>
                  <a:latin typeface="Verdana"/>
                  <a:ea typeface="Verdana"/>
                  <a:cs typeface="Verdana"/>
                  <a:sym typeface="Verdana"/>
                </a:rPr>
                <a:t>.</a:t>
              </a:r>
              <a:endParaRPr b="1" sz="2000">
                <a:solidFill>
                  <a:srgbClr val="F26738"/>
                </a:solidFill>
                <a:latin typeface="Verdana"/>
                <a:ea typeface="Verdana"/>
                <a:cs typeface="Verdana"/>
                <a:sym typeface="Verdana"/>
              </a:endParaRPr>
            </a:p>
          </p:txBody>
        </p:sp>
        <p:sp>
          <p:nvSpPr>
            <p:cNvPr id="163" name="Google Shape;163;p15"/>
            <p:cNvSpPr txBox="1"/>
            <p:nvPr/>
          </p:nvSpPr>
          <p:spPr>
            <a:xfrm>
              <a:off x="5079785" y="2320925"/>
              <a:ext cx="18000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a:solidFill>
                    <a:schemeClr val="lt1"/>
                  </a:solidFill>
                  <a:latin typeface="Verdana"/>
                  <a:ea typeface="Verdana"/>
                  <a:cs typeface="Verdana"/>
                  <a:sym typeface="Verdana"/>
                </a:rPr>
                <a:t>What’s Next</a:t>
              </a:r>
              <a:endParaRPr>
                <a:solidFill>
                  <a:schemeClr val="lt1"/>
                </a:solidFill>
                <a:latin typeface="Verdana"/>
                <a:ea typeface="Verdana"/>
                <a:cs typeface="Verdana"/>
                <a:sym typeface="Verdana"/>
              </a:endParaRPr>
            </a:p>
          </p:txBody>
        </p:sp>
      </p:grpSp>
      <p:sp>
        <p:nvSpPr>
          <p:cNvPr id="164" name="Google Shape;164;p15"/>
          <p:cNvSpPr txBox="1"/>
          <p:nvPr>
            <p:ph type="title"/>
          </p:nvPr>
        </p:nvSpPr>
        <p:spPr>
          <a:xfrm>
            <a:off x="311700" y="219600"/>
            <a:ext cx="7703700" cy="30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000">
                <a:solidFill>
                  <a:schemeClr val="lt1"/>
                </a:solidFill>
              </a:rPr>
              <a:t>Table of </a:t>
            </a:r>
            <a:r>
              <a:rPr lang="en-GB" sz="2000"/>
              <a:t>C</a:t>
            </a:r>
            <a:r>
              <a:rPr lang="en-GB" sz="2000">
                <a:solidFill>
                  <a:schemeClr val="lt1"/>
                </a:solidFill>
              </a:rPr>
              <a:t>ontents</a:t>
            </a:r>
            <a:endParaRPr sz="2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6"/>
          <p:cNvSpPr txBox="1"/>
          <p:nvPr/>
        </p:nvSpPr>
        <p:spPr>
          <a:xfrm>
            <a:off x="759050" y="3009687"/>
            <a:ext cx="4338000" cy="104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1" sz="3400">
              <a:solidFill>
                <a:schemeClr val="lt1"/>
              </a:solidFill>
              <a:latin typeface="Verdana"/>
              <a:ea typeface="Verdana"/>
              <a:cs typeface="Verdana"/>
              <a:sym typeface="Verdana"/>
            </a:endParaRPr>
          </a:p>
          <a:p>
            <a:pPr indent="0" lvl="0" marL="0" rtl="0" algn="l">
              <a:spcBef>
                <a:spcPts val="0"/>
              </a:spcBef>
              <a:spcAft>
                <a:spcPts val="0"/>
              </a:spcAft>
              <a:buNone/>
            </a:pPr>
            <a:r>
              <a:rPr b="1" lang="en-GB" sz="3400">
                <a:solidFill>
                  <a:schemeClr val="lt1"/>
                </a:solidFill>
                <a:latin typeface="Verdana"/>
                <a:ea typeface="Verdana"/>
                <a:cs typeface="Verdana"/>
                <a:sym typeface="Verdana"/>
              </a:rPr>
              <a:t>News</a:t>
            </a:r>
            <a:endParaRPr b="1" sz="3400">
              <a:solidFill>
                <a:schemeClr val="lt1"/>
              </a:solidFill>
              <a:latin typeface="Verdana"/>
              <a:ea typeface="Verdana"/>
              <a:cs typeface="Verdana"/>
              <a:sym typeface="Verdana"/>
            </a:endParaRPr>
          </a:p>
        </p:txBody>
      </p:sp>
      <p:cxnSp>
        <p:nvCxnSpPr>
          <p:cNvPr id="170" name="Google Shape;170;p16"/>
          <p:cNvCxnSpPr/>
          <p:nvPr/>
        </p:nvCxnSpPr>
        <p:spPr>
          <a:xfrm>
            <a:off x="796800" y="4248557"/>
            <a:ext cx="64155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7"/>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176" name="Google Shape;176;p17"/>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New RPKI Dashboard</a:t>
            </a:r>
            <a:endParaRPr/>
          </a:p>
        </p:txBody>
      </p:sp>
      <p:pic>
        <p:nvPicPr>
          <p:cNvPr id="177" name="Google Shape;177;p17"/>
          <p:cNvPicPr preferRelativeResize="0"/>
          <p:nvPr/>
        </p:nvPicPr>
        <p:blipFill>
          <a:blip r:embed="rId3">
            <a:alphaModFix/>
          </a:blip>
          <a:stretch>
            <a:fillRect/>
          </a:stretch>
        </p:blipFill>
        <p:spPr>
          <a:xfrm>
            <a:off x="1579850" y="841350"/>
            <a:ext cx="5984304" cy="3460803"/>
          </a:xfrm>
          <a:prstGeom prst="rect">
            <a:avLst/>
          </a:prstGeom>
          <a:noFill/>
          <a:ln>
            <a:noFill/>
          </a:ln>
        </p:spPr>
      </p:pic>
      <p:sp>
        <p:nvSpPr>
          <p:cNvPr id="178" name="Google Shape;178;p17"/>
          <p:cNvSpPr txBox="1"/>
          <p:nvPr/>
        </p:nvSpPr>
        <p:spPr>
          <a:xfrm>
            <a:off x="1579800" y="4357550"/>
            <a:ext cx="59844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25316A"/>
                </a:solidFill>
              </a:rPr>
              <a:t>https://dashboard.rpki.ripe.net/</a:t>
            </a:r>
            <a:endParaRPr>
              <a:solidFill>
                <a:srgbClr val="25316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8"/>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184" name="Google Shape;184;p18"/>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New RPKI Dashboard</a:t>
            </a:r>
            <a:endParaRPr/>
          </a:p>
        </p:txBody>
      </p:sp>
      <p:sp>
        <p:nvSpPr>
          <p:cNvPr id="185" name="Google Shape;185;p18"/>
          <p:cNvSpPr txBox="1"/>
          <p:nvPr/>
        </p:nvSpPr>
        <p:spPr>
          <a:xfrm>
            <a:off x="1579800" y="4357550"/>
            <a:ext cx="59844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25316A"/>
                </a:solidFill>
              </a:rPr>
              <a:t>https://dashboard.rpki.ripe.net/</a:t>
            </a:r>
            <a:endParaRPr>
              <a:solidFill>
                <a:srgbClr val="25316A"/>
              </a:solidFill>
            </a:endParaRPr>
          </a:p>
        </p:txBody>
      </p:sp>
      <p:pic>
        <p:nvPicPr>
          <p:cNvPr id="186" name="Google Shape;186;p18"/>
          <p:cNvPicPr preferRelativeResize="0"/>
          <p:nvPr/>
        </p:nvPicPr>
        <p:blipFill>
          <a:blip r:embed="rId3">
            <a:alphaModFix/>
          </a:blip>
          <a:stretch>
            <a:fillRect/>
          </a:stretch>
        </p:blipFill>
        <p:spPr>
          <a:xfrm>
            <a:off x="1591225" y="848850"/>
            <a:ext cx="5961552" cy="3445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9"/>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192" name="Google Shape;192;p19"/>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New RPKI Dashboard</a:t>
            </a:r>
            <a:endParaRPr/>
          </a:p>
        </p:txBody>
      </p:sp>
      <p:sp>
        <p:nvSpPr>
          <p:cNvPr id="193" name="Google Shape;193;p19"/>
          <p:cNvSpPr txBox="1"/>
          <p:nvPr/>
        </p:nvSpPr>
        <p:spPr>
          <a:xfrm>
            <a:off x="1579800" y="4357550"/>
            <a:ext cx="59844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25316A"/>
                </a:solidFill>
              </a:rPr>
              <a:t>https://dashboard.rpki.ripe.net/</a:t>
            </a:r>
            <a:endParaRPr>
              <a:solidFill>
                <a:srgbClr val="25316A"/>
              </a:solidFill>
            </a:endParaRPr>
          </a:p>
        </p:txBody>
      </p:sp>
      <p:pic>
        <p:nvPicPr>
          <p:cNvPr id="194" name="Google Shape;194;p19"/>
          <p:cNvPicPr preferRelativeResize="0"/>
          <p:nvPr/>
        </p:nvPicPr>
        <p:blipFill>
          <a:blip r:embed="rId3">
            <a:alphaModFix/>
          </a:blip>
          <a:stretch>
            <a:fillRect/>
          </a:stretch>
        </p:blipFill>
        <p:spPr>
          <a:xfrm>
            <a:off x="1584656" y="865200"/>
            <a:ext cx="5974682" cy="34130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0"/>
          <p:cNvSpPr txBox="1"/>
          <p:nvPr>
            <p:ph type="title"/>
          </p:nvPr>
        </p:nvSpPr>
        <p:spPr>
          <a:xfrm>
            <a:off x="311700" y="219600"/>
            <a:ext cx="77037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a:t>SOC 2 Type I Assurance Report</a:t>
            </a:r>
            <a:endParaRPr/>
          </a:p>
        </p:txBody>
      </p:sp>
      <p:sp>
        <p:nvSpPr>
          <p:cNvPr id="200" name="Google Shape;200;p20"/>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01" name="Google Shape;201;p20"/>
          <p:cNvSpPr txBox="1"/>
          <p:nvPr>
            <p:ph idx="1" type="subTitle"/>
          </p:nvPr>
        </p:nvSpPr>
        <p:spPr>
          <a:xfrm>
            <a:off x="311700" y="1047750"/>
            <a:ext cx="8491800" cy="280800"/>
          </a:xfrm>
          <a:prstGeom prst="rect">
            <a:avLst/>
          </a:prstGeom>
        </p:spPr>
        <p:txBody>
          <a:bodyPr anchorCtr="0" anchor="t" bIns="0" lIns="0" spcFirstLastPara="1" rIns="0" wrap="square" tIns="0">
            <a:normAutofit fontScale="85000"/>
          </a:bodyPr>
          <a:lstStyle/>
          <a:p>
            <a:pPr indent="0" lvl="0" marL="0" rtl="0" algn="l">
              <a:spcBef>
                <a:spcPts val="0"/>
              </a:spcBef>
              <a:spcAft>
                <a:spcPts val="1200"/>
              </a:spcAft>
              <a:buNone/>
            </a:pPr>
            <a:r>
              <a:rPr lang="en-GB"/>
              <a:t>The RPKI service received a SOC 2 (ISAE 3000) Type I assurance report issued by EY</a:t>
            </a:r>
            <a:endParaRPr/>
          </a:p>
        </p:txBody>
      </p:sp>
      <p:grpSp>
        <p:nvGrpSpPr>
          <p:cNvPr id="202" name="Google Shape;202;p20"/>
          <p:cNvGrpSpPr/>
          <p:nvPr/>
        </p:nvGrpSpPr>
        <p:grpSpPr>
          <a:xfrm>
            <a:off x="277160" y="1772129"/>
            <a:ext cx="1910700" cy="1911600"/>
            <a:chOff x="48560" y="1772129"/>
            <a:chExt cx="1910700" cy="1911600"/>
          </a:xfrm>
        </p:grpSpPr>
        <p:sp>
          <p:nvSpPr>
            <p:cNvPr id="203" name="Google Shape;203;p20"/>
            <p:cNvSpPr/>
            <p:nvPr/>
          </p:nvSpPr>
          <p:spPr>
            <a:xfrm rot="-1198454">
              <a:off x="258735" y="1981754"/>
              <a:ext cx="1490350" cy="1492349"/>
            </a:xfrm>
            <a:prstGeom prst="ellipse">
              <a:avLst/>
            </a:prstGeom>
            <a:noFill/>
            <a:ln cap="flat" cmpd="sng" w="19050">
              <a:solidFill>
                <a:srgbClr val="FF6A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 </a:t>
              </a:r>
              <a:endParaRPr/>
            </a:p>
          </p:txBody>
        </p:sp>
        <p:sp>
          <p:nvSpPr>
            <p:cNvPr id="204" name="Google Shape;204;p20"/>
            <p:cNvSpPr/>
            <p:nvPr/>
          </p:nvSpPr>
          <p:spPr>
            <a:xfrm>
              <a:off x="378950" y="2095450"/>
              <a:ext cx="1249800" cy="1265100"/>
            </a:xfrm>
            <a:prstGeom prst="ellipse">
              <a:avLst/>
            </a:prstGeom>
            <a:solidFill>
              <a:srgbClr val="131F48"/>
            </a:solidFill>
            <a:ln cap="flat" cmpd="sng" w="9525">
              <a:solidFill>
                <a:srgbClr val="131F48"/>
              </a:solidFill>
              <a:prstDash val="solid"/>
              <a:round/>
              <a:headEnd len="sm" w="sm" type="none"/>
              <a:tailEnd len="sm" w="sm" type="none"/>
            </a:ln>
            <a:effectLst>
              <a:outerShdw blurRad="57150" rotWithShape="0" algn="bl" dir="5400000" dist="19050">
                <a:srgbClr val="FF6A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rPr>
                <a:t>SOC 2 Trust Services Principles</a:t>
              </a:r>
              <a:endParaRPr sz="1200">
                <a:solidFill>
                  <a:srgbClr val="FFFFFF"/>
                </a:solidFill>
              </a:endParaRPr>
            </a:p>
          </p:txBody>
        </p:sp>
      </p:grpSp>
      <p:sp>
        <p:nvSpPr>
          <p:cNvPr id="205" name="Google Shape;205;p20"/>
          <p:cNvSpPr/>
          <p:nvPr/>
        </p:nvSpPr>
        <p:spPr>
          <a:xfrm>
            <a:off x="2214246" y="1761125"/>
            <a:ext cx="1188600" cy="158700"/>
          </a:xfrm>
          <a:prstGeom prst="roundRect">
            <a:avLst>
              <a:gd fmla="val 16667"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2"/>
                </a:solidFill>
              </a:rPr>
              <a:t>Security</a:t>
            </a:r>
            <a:endParaRPr sz="1200">
              <a:solidFill>
                <a:schemeClr val="dk2"/>
              </a:solidFill>
            </a:endParaRPr>
          </a:p>
        </p:txBody>
      </p:sp>
      <p:sp>
        <p:nvSpPr>
          <p:cNvPr id="206" name="Google Shape;206;p20"/>
          <p:cNvSpPr/>
          <p:nvPr/>
        </p:nvSpPr>
        <p:spPr>
          <a:xfrm>
            <a:off x="2214246" y="2395807"/>
            <a:ext cx="1545300" cy="158700"/>
          </a:xfrm>
          <a:prstGeom prst="roundRect">
            <a:avLst>
              <a:gd fmla="val 16667"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2"/>
                </a:solidFill>
              </a:rPr>
              <a:t>Availability</a:t>
            </a:r>
            <a:endParaRPr sz="1200">
              <a:solidFill>
                <a:schemeClr val="dk2"/>
              </a:solidFill>
            </a:endParaRPr>
          </a:p>
        </p:txBody>
      </p:sp>
      <p:sp>
        <p:nvSpPr>
          <p:cNvPr id="207" name="Google Shape;207;p20"/>
          <p:cNvSpPr/>
          <p:nvPr/>
        </p:nvSpPr>
        <p:spPr>
          <a:xfrm>
            <a:off x="2214246" y="2975827"/>
            <a:ext cx="1545300" cy="158700"/>
          </a:xfrm>
          <a:prstGeom prst="roundRect">
            <a:avLst>
              <a:gd fmla="val 16667"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2"/>
                </a:solidFill>
              </a:rPr>
              <a:t>Confidentiality</a:t>
            </a:r>
            <a:endParaRPr sz="1200">
              <a:solidFill>
                <a:schemeClr val="dk2"/>
              </a:solidFill>
            </a:endParaRPr>
          </a:p>
        </p:txBody>
      </p:sp>
      <p:sp>
        <p:nvSpPr>
          <p:cNvPr id="208" name="Google Shape;208;p20"/>
          <p:cNvSpPr/>
          <p:nvPr/>
        </p:nvSpPr>
        <p:spPr>
          <a:xfrm>
            <a:off x="2214246" y="3583177"/>
            <a:ext cx="1542000" cy="158700"/>
          </a:xfrm>
          <a:prstGeom prst="roundRect">
            <a:avLst>
              <a:gd fmla="val 16667"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Processing Integrity</a:t>
            </a:r>
            <a:endParaRPr sz="1200">
              <a:solidFill>
                <a:schemeClr val="dk2"/>
              </a:solidFill>
            </a:endParaRPr>
          </a:p>
        </p:txBody>
      </p:sp>
      <p:cxnSp>
        <p:nvCxnSpPr>
          <p:cNvPr id="209" name="Google Shape;209;p20"/>
          <p:cNvCxnSpPr>
            <a:stCxn id="206" idx="1"/>
            <a:endCxn id="203" idx="6"/>
          </p:cNvCxnSpPr>
          <p:nvPr/>
        </p:nvCxnSpPr>
        <p:spPr>
          <a:xfrm rot="10800000">
            <a:off x="1932846" y="2473357"/>
            <a:ext cx="281400" cy="1800"/>
          </a:xfrm>
          <a:prstGeom prst="straightConnector1">
            <a:avLst/>
          </a:prstGeom>
          <a:noFill/>
          <a:ln cap="flat" cmpd="sng" w="19050">
            <a:solidFill>
              <a:srgbClr val="FF6A00"/>
            </a:solidFill>
            <a:prstDash val="solid"/>
            <a:round/>
            <a:headEnd len="med" w="med" type="oval"/>
            <a:tailEnd len="med" w="med" type="oval"/>
          </a:ln>
        </p:spPr>
      </p:cxnSp>
      <p:cxnSp>
        <p:nvCxnSpPr>
          <p:cNvPr id="210" name="Google Shape;210;p20"/>
          <p:cNvCxnSpPr>
            <a:stCxn id="207" idx="1"/>
            <a:endCxn id="203" idx="5"/>
          </p:cNvCxnSpPr>
          <p:nvPr/>
        </p:nvCxnSpPr>
        <p:spPr>
          <a:xfrm rot="10800000">
            <a:off x="1907946" y="3043777"/>
            <a:ext cx="306300" cy="11400"/>
          </a:xfrm>
          <a:prstGeom prst="straightConnector1">
            <a:avLst/>
          </a:prstGeom>
          <a:noFill/>
          <a:ln cap="flat" cmpd="sng" w="19050">
            <a:solidFill>
              <a:srgbClr val="FF6A00"/>
            </a:solidFill>
            <a:prstDash val="solid"/>
            <a:round/>
            <a:headEnd len="med" w="med" type="oval"/>
            <a:tailEnd len="med" w="med" type="oval"/>
          </a:ln>
        </p:spPr>
      </p:cxnSp>
      <p:cxnSp>
        <p:nvCxnSpPr>
          <p:cNvPr id="211" name="Google Shape;211;p20"/>
          <p:cNvCxnSpPr>
            <a:stCxn id="208" idx="1"/>
            <a:endCxn id="203" idx="4"/>
          </p:cNvCxnSpPr>
          <p:nvPr/>
        </p:nvCxnSpPr>
        <p:spPr>
          <a:xfrm rot="10800000">
            <a:off x="1487646" y="3429127"/>
            <a:ext cx="726600" cy="233400"/>
          </a:xfrm>
          <a:prstGeom prst="straightConnector1">
            <a:avLst/>
          </a:prstGeom>
          <a:noFill/>
          <a:ln cap="flat" cmpd="sng" w="19050">
            <a:solidFill>
              <a:srgbClr val="FF6A00"/>
            </a:solidFill>
            <a:prstDash val="solid"/>
            <a:round/>
            <a:headEnd len="med" w="med" type="oval"/>
            <a:tailEnd len="med" w="med" type="oval"/>
          </a:ln>
        </p:spPr>
      </p:cxnSp>
      <p:cxnSp>
        <p:nvCxnSpPr>
          <p:cNvPr id="212" name="Google Shape;212;p20"/>
          <p:cNvCxnSpPr>
            <a:stCxn id="205" idx="1"/>
            <a:endCxn id="203" idx="7"/>
          </p:cNvCxnSpPr>
          <p:nvPr/>
        </p:nvCxnSpPr>
        <p:spPr>
          <a:xfrm flipH="1">
            <a:off x="1547346" y="1840475"/>
            <a:ext cx="666900" cy="211500"/>
          </a:xfrm>
          <a:prstGeom prst="straightConnector1">
            <a:avLst/>
          </a:prstGeom>
          <a:noFill/>
          <a:ln cap="flat" cmpd="sng" w="19050">
            <a:solidFill>
              <a:srgbClr val="FF6A00"/>
            </a:solidFill>
            <a:prstDash val="solid"/>
            <a:round/>
            <a:headEnd len="med" w="med" type="oval"/>
            <a:tailEnd len="med" w="med" type="oval"/>
          </a:ln>
        </p:spPr>
      </p:cxnSp>
      <p:grpSp>
        <p:nvGrpSpPr>
          <p:cNvPr id="213" name="Google Shape;213;p20"/>
          <p:cNvGrpSpPr/>
          <p:nvPr/>
        </p:nvGrpSpPr>
        <p:grpSpPr>
          <a:xfrm>
            <a:off x="5652512" y="1913782"/>
            <a:ext cx="1631929" cy="1628301"/>
            <a:chOff x="48560" y="1772129"/>
            <a:chExt cx="1910700" cy="1911600"/>
          </a:xfrm>
        </p:grpSpPr>
        <p:sp>
          <p:nvSpPr>
            <p:cNvPr id="214" name="Google Shape;214;p20"/>
            <p:cNvSpPr/>
            <p:nvPr/>
          </p:nvSpPr>
          <p:spPr>
            <a:xfrm rot="-1198454">
              <a:off x="258735" y="1981754"/>
              <a:ext cx="1490350" cy="1492349"/>
            </a:xfrm>
            <a:prstGeom prst="ellipse">
              <a:avLst/>
            </a:prstGeom>
            <a:noFill/>
            <a:ln cap="flat" cmpd="sng" w="19050">
              <a:solidFill>
                <a:srgbClr val="FF6A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 </a:t>
              </a:r>
              <a:endParaRPr/>
            </a:p>
          </p:txBody>
        </p:sp>
        <p:sp>
          <p:nvSpPr>
            <p:cNvPr id="215" name="Google Shape;215;p20"/>
            <p:cNvSpPr/>
            <p:nvPr/>
          </p:nvSpPr>
          <p:spPr>
            <a:xfrm>
              <a:off x="378950" y="2095450"/>
              <a:ext cx="1249800" cy="1265100"/>
            </a:xfrm>
            <a:prstGeom prst="ellipse">
              <a:avLst/>
            </a:prstGeom>
            <a:solidFill>
              <a:srgbClr val="131F48"/>
            </a:solidFill>
            <a:ln cap="flat" cmpd="sng" w="9525">
              <a:solidFill>
                <a:srgbClr val="131F48"/>
              </a:solidFill>
              <a:prstDash val="solid"/>
              <a:round/>
              <a:headEnd len="sm" w="sm" type="none"/>
              <a:tailEnd len="sm" w="sm" type="none"/>
            </a:ln>
            <a:effectLst>
              <a:outerShdw blurRad="57150" rotWithShape="0" algn="bl" dir="5400000" dist="19050">
                <a:srgbClr val="FF6A00">
                  <a:alpha val="50000"/>
                </a:srgbClr>
              </a:outerShdw>
            </a:effectLst>
          </p:spPr>
          <p:txBody>
            <a:bodyPr anchorCtr="0" anchor="ctr" bIns="91425" lIns="91425" spcFirstLastPara="1" rIns="91425" wrap="square" tIns="90000">
              <a:noAutofit/>
            </a:bodyPr>
            <a:lstStyle/>
            <a:p>
              <a:pPr indent="0" lvl="0" marL="0" rtl="0" algn="ctr">
                <a:spcBef>
                  <a:spcPts val="0"/>
                </a:spcBef>
                <a:spcAft>
                  <a:spcPts val="0"/>
                </a:spcAft>
                <a:buNone/>
              </a:pPr>
              <a:r>
                <a:rPr lang="en-GB" sz="1200">
                  <a:solidFill>
                    <a:srgbClr val="FFFFFF"/>
                  </a:solidFill>
                </a:rPr>
                <a:t>Controls</a:t>
              </a:r>
              <a:endParaRPr sz="1200">
                <a:solidFill>
                  <a:srgbClr val="FFFFFF"/>
                </a:solidFill>
              </a:endParaRPr>
            </a:p>
          </p:txBody>
        </p:sp>
      </p:grpSp>
      <p:sp>
        <p:nvSpPr>
          <p:cNvPr id="216" name="Google Shape;216;p20"/>
          <p:cNvSpPr/>
          <p:nvPr/>
        </p:nvSpPr>
        <p:spPr>
          <a:xfrm>
            <a:off x="7523186" y="2683322"/>
            <a:ext cx="1188600" cy="158700"/>
          </a:xfrm>
          <a:prstGeom prst="roundRect">
            <a:avLst>
              <a:gd fmla="val 16667"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Processes</a:t>
            </a:r>
            <a:endParaRPr sz="1200">
              <a:solidFill>
                <a:schemeClr val="dk2"/>
              </a:solidFill>
            </a:endParaRPr>
          </a:p>
        </p:txBody>
      </p:sp>
      <p:sp>
        <p:nvSpPr>
          <p:cNvPr id="217" name="Google Shape;217;p20"/>
          <p:cNvSpPr/>
          <p:nvPr/>
        </p:nvSpPr>
        <p:spPr>
          <a:xfrm>
            <a:off x="7543071" y="2134720"/>
            <a:ext cx="1545300" cy="158700"/>
          </a:xfrm>
          <a:prstGeom prst="roundRect">
            <a:avLst>
              <a:gd fmla="val 16667"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Policies</a:t>
            </a:r>
            <a:endParaRPr sz="1200">
              <a:solidFill>
                <a:schemeClr val="dk2"/>
              </a:solidFill>
            </a:endParaRPr>
          </a:p>
        </p:txBody>
      </p:sp>
      <p:sp>
        <p:nvSpPr>
          <p:cNvPr id="218" name="Google Shape;218;p20"/>
          <p:cNvSpPr/>
          <p:nvPr/>
        </p:nvSpPr>
        <p:spPr>
          <a:xfrm>
            <a:off x="7496671" y="3245177"/>
            <a:ext cx="1542000" cy="158700"/>
          </a:xfrm>
          <a:prstGeom prst="roundRect">
            <a:avLst>
              <a:gd fmla="val 16667"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2"/>
                </a:solidFill>
              </a:rPr>
              <a:t>Infrastructure</a:t>
            </a:r>
            <a:endParaRPr sz="1200">
              <a:solidFill>
                <a:schemeClr val="dk2"/>
              </a:solidFill>
            </a:endParaRPr>
          </a:p>
        </p:txBody>
      </p:sp>
      <p:cxnSp>
        <p:nvCxnSpPr>
          <p:cNvPr id="219" name="Google Shape;219;p20"/>
          <p:cNvCxnSpPr>
            <a:stCxn id="217" idx="1"/>
            <a:endCxn id="214" idx="6"/>
          </p:cNvCxnSpPr>
          <p:nvPr/>
        </p:nvCxnSpPr>
        <p:spPr>
          <a:xfrm flipH="1">
            <a:off x="7066671" y="2214070"/>
            <a:ext cx="476400" cy="297000"/>
          </a:xfrm>
          <a:prstGeom prst="straightConnector1">
            <a:avLst/>
          </a:prstGeom>
          <a:noFill/>
          <a:ln cap="flat" cmpd="sng" w="19050">
            <a:solidFill>
              <a:srgbClr val="FF6A00"/>
            </a:solidFill>
            <a:prstDash val="solid"/>
            <a:round/>
            <a:headEnd len="med" w="med" type="oval"/>
            <a:tailEnd len="med" w="med" type="oval"/>
          </a:ln>
        </p:spPr>
      </p:cxnSp>
      <p:cxnSp>
        <p:nvCxnSpPr>
          <p:cNvPr id="220" name="Google Shape;220;p20"/>
          <p:cNvCxnSpPr>
            <a:stCxn id="218" idx="1"/>
            <a:endCxn id="214" idx="5"/>
          </p:cNvCxnSpPr>
          <p:nvPr/>
        </p:nvCxnSpPr>
        <p:spPr>
          <a:xfrm rot="10800000">
            <a:off x="7045471" y="2996927"/>
            <a:ext cx="451200" cy="327600"/>
          </a:xfrm>
          <a:prstGeom prst="straightConnector1">
            <a:avLst/>
          </a:prstGeom>
          <a:noFill/>
          <a:ln cap="flat" cmpd="sng" w="19050">
            <a:solidFill>
              <a:srgbClr val="FF6A00"/>
            </a:solidFill>
            <a:prstDash val="solid"/>
            <a:round/>
            <a:headEnd len="med" w="med" type="oval"/>
            <a:tailEnd len="med" w="med" type="oval"/>
          </a:ln>
        </p:spPr>
      </p:cxnSp>
      <p:cxnSp>
        <p:nvCxnSpPr>
          <p:cNvPr id="221" name="Google Shape;221;p20"/>
          <p:cNvCxnSpPr>
            <a:stCxn id="216" idx="1"/>
          </p:cNvCxnSpPr>
          <p:nvPr/>
        </p:nvCxnSpPr>
        <p:spPr>
          <a:xfrm rot="10800000">
            <a:off x="7094786" y="2739272"/>
            <a:ext cx="428400" cy="23400"/>
          </a:xfrm>
          <a:prstGeom prst="straightConnector1">
            <a:avLst/>
          </a:prstGeom>
          <a:noFill/>
          <a:ln cap="flat" cmpd="sng" w="19050">
            <a:solidFill>
              <a:srgbClr val="FF6A00"/>
            </a:solidFill>
            <a:prstDash val="solid"/>
            <a:round/>
            <a:headEnd len="med" w="med" type="oval"/>
            <a:tailEnd len="med" w="med" type="oval"/>
          </a:ln>
        </p:spPr>
      </p:cxnSp>
      <p:cxnSp>
        <p:nvCxnSpPr>
          <p:cNvPr id="222" name="Google Shape;222;p20"/>
          <p:cNvCxnSpPr/>
          <p:nvPr/>
        </p:nvCxnSpPr>
        <p:spPr>
          <a:xfrm>
            <a:off x="3699650" y="2725075"/>
            <a:ext cx="1843200" cy="10500"/>
          </a:xfrm>
          <a:prstGeom prst="straightConnector1">
            <a:avLst/>
          </a:prstGeom>
          <a:noFill/>
          <a:ln cap="flat" cmpd="sng" w="38100">
            <a:solidFill>
              <a:schemeClr val="dk2"/>
            </a:solidFill>
            <a:prstDash val="solid"/>
            <a:round/>
            <a:headEnd len="med" w="med" type="none"/>
            <a:tailEnd len="med" w="med" type="triangle"/>
          </a:ln>
        </p:spPr>
      </p:cxnSp>
      <p:sp>
        <p:nvSpPr>
          <p:cNvPr id="223" name="Google Shape;223;p20"/>
          <p:cNvSpPr txBox="1"/>
          <p:nvPr/>
        </p:nvSpPr>
        <p:spPr>
          <a:xfrm>
            <a:off x="3638031" y="2419319"/>
            <a:ext cx="1788600" cy="27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25316A"/>
                </a:solidFill>
              </a:rPr>
              <a:t>design and implementation</a:t>
            </a:r>
            <a:endParaRPr>
              <a:solidFill>
                <a:srgbClr val="25316A"/>
              </a:solidFill>
            </a:endParaRPr>
          </a:p>
          <a:p>
            <a:pPr indent="0" lvl="0" marL="0" rtl="0" algn="l">
              <a:spcBef>
                <a:spcPts val="0"/>
              </a:spcBef>
              <a:spcAft>
                <a:spcPts val="0"/>
              </a:spcAft>
              <a:buNone/>
            </a:pPr>
            <a:r>
              <a:t/>
            </a:r>
            <a:endParaRPr sz="1800">
              <a:solidFill>
                <a:srgbClr val="25316A"/>
              </a:solidFill>
              <a:latin typeface="Verdana"/>
              <a:ea typeface="Verdana"/>
              <a:cs typeface="Verdana"/>
              <a:sym typeface="Verdana"/>
            </a:endParaRPr>
          </a:p>
        </p:txBody>
      </p:sp>
      <p:cxnSp>
        <p:nvCxnSpPr>
          <p:cNvPr id="224" name="Google Shape;224;p20"/>
          <p:cNvCxnSpPr/>
          <p:nvPr/>
        </p:nvCxnSpPr>
        <p:spPr>
          <a:xfrm rot="5400000">
            <a:off x="6213034" y="3681567"/>
            <a:ext cx="511200" cy="6607"/>
          </a:xfrm>
          <a:prstGeom prst="straightConnector1">
            <a:avLst/>
          </a:prstGeom>
          <a:noFill/>
          <a:ln cap="flat" cmpd="sng" w="38100">
            <a:solidFill>
              <a:schemeClr val="dk2"/>
            </a:solidFill>
            <a:prstDash val="solid"/>
            <a:round/>
            <a:headEnd len="med" w="med" type="none"/>
            <a:tailEnd len="med" w="med" type="triangle"/>
          </a:ln>
        </p:spPr>
      </p:cxnSp>
      <p:sp>
        <p:nvSpPr>
          <p:cNvPr id="225" name="Google Shape;225;p20"/>
          <p:cNvSpPr txBox="1"/>
          <p:nvPr/>
        </p:nvSpPr>
        <p:spPr>
          <a:xfrm>
            <a:off x="4729443" y="3936750"/>
            <a:ext cx="3499200" cy="85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25316A"/>
                </a:solidFill>
              </a:rPr>
              <a:t>e</a:t>
            </a:r>
            <a:r>
              <a:rPr lang="en-GB">
                <a:solidFill>
                  <a:srgbClr val="25316A"/>
                </a:solidFill>
              </a:rPr>
              <a:t>vidence</a:t>
            </a:r>
            <a:endParaRPr>
              <a:solidFill>
                <a:srgbClr val="25316A"/>
              </a:solidFill>
            </a:endParaRPr>
          </a:p>
          <a:p>
            <a:pPr indent="0" lvl="0" marL="0" rtl="0" algn="ctr">
              <a:spcBef>
                <a:spcPts val="0"/>
              </a:spcBef>
              <a:spcAft>
                <a:spcPts val="0"/>
              </a:spcAft>
              <a:buNone/>
            </a:pPr>
            <a:br>
              <a:rPr lang="en-GB">
                <a:solidFill>
                  <a:srgbClr val="25316A"/>
                </a:solidFill>
              </a:rPr>
            </a:br>
            <a:r>
              <a:rPr lang="en-GB">
                <a:solidFill>
                  <a:srgbClr val="25316A"/>
                </a:solidFill>
              </a:rPr>
              <a:t>Type I: 2024         Type II: 2025</a:t>
            </a:r>
            <a:endParaRPr>
              <a:solidFill>
                <a:srgbClr val="25316A"/>
              </a:solidFill>
            </a:endParaRPr>
          </a:p>
          <a:p>
            <a:pPr indent="0" lvl="0" marL="0" rtl="0" algn="ctr">
              <a:spcBef>
                <a:spcPts val="0"/>
              </a:spcBef>
              <a:spcAft>
                <a:spcPts val="0"/>
              </a:spcAft>
              <a:buNone/>
            </a:pPr>
            <a:r>
              <a:rPr lang="en-GB" sz="1000">
                <a:solidFill>
                  <a:srgbClr val="25316A"/>
                </a:solidFill>
              </a:rPr>
              <a:t>                                     </a:t>
            </a:r>
            <a:r>
              <a:rPr lang="en-GB" sz="1000">
                <a:solidFill>
                  <a:srgbClr val="25316A"/>
                </a:solidFill>
              </a:rPr>
              <a:t>                    (planned)</a:t>
            </a:r>
            <a:endParaRPr sz="1000">
              <a:solidFill>
                <a:srgbClr val="25316A"/>
              </a:solidFill>
            </a:endParaRPr>
          </a:p>
          <a:p>
            <a:pPr indent="0" lvl="0" marL="0" rtl="0" algn="ctr">
              <a:spcBef>
                <a:spcPts val="0"/>
              </a:spcBef>
              <a:spcAft>
                <a:spcPts val="0"/>
              </a:spcAft>
              <a:buNone/>
            </a:pPr>
            <a:r>
              <a:t/>
            </a:r>
            <a:endParaRPr>
              <a:solidFill>
                <a:srgbClr val="25316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txBox="1"/>
          <p:nvPr/>
        </p:nvSpPr>
        <p:spPr>
          <a:xfrm>
            <a:off x="759050" y="3009687"/>
            <a:ext cx="4338000" cy="104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400">
                <a:solidFill>
                  <a:schemeClr val="lt1"/>
                </a:solidFill>
                <a:latin typeface="Verdana"/>
                <a:ea typeface="Verdana"/>
                <a:cs typeface="Verdana"/>
                <a:sym typeface="Verdana"/>
              </a:rPr>
              <a:t>Infrastructure and Processes</a:t>
            </a:r>
            <a:endParaRPr b="1" sz="3400">
              <a:solidFill>
                <a:schemeClr val="lt1"/>
              </a:solidFill>
              <a:latin typeface="Verdana"/>
              <a:ea typeface="Verdana"/>
              <a:cs typeface="Verdana"/>
              <a:sym typeface="Verdana"/>
            </a:endParaRPr>
          </a:p>
        </p:txBody>
      </p:sp>
      <p:cxnSp>
        <p:nvCxnSpPr>
          <p:cNvPr id="231" name="Google Shape;231;p21"/>
          <p:cNvCxnSpPr/>
          <p:nvPr/>
        </p:nvCxnSpPr>
        <p:spPr>
          <a:xfrm>
            <a:off x="796800" y="4248557"/>
            <a:ext cx="64155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2"/>
          <p:cNvSpPr/>
          <p:nvPr/>
        </p:nvSpPr>
        <p:spPr>
          <a:xfrm>
            <a:off x="2522872" y="1153737"/>
            <a:ext cx="6512400" cy="2430000"/>
          </a:xfrm>
          <a:prstGeom prst="rect">
            <a:avLst/>
          </a:prstGeom>
          <a:solidFill>
            <a:schemeClr val="lt2"/>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Verdana"/>
                <a:ea typeface="Verdana"/>
                <a:cs typeface="Verdana"/>
                <a:sym typeface="Verdana"/>
              </a:rPr>
              <a:t>ONLINE</a:t>
            </a:r>
            <a:endParaRPr b="1">
              <a:latin typeface="Verdana"/>
              <a:ea typeface="Verdana"/>
              <a:cs typeface="Verdana"/>
              <a:sym typeface="Verdana"/>
            </a:endParaRPr>
          </a:p>
        </p:txBody>
      </p:sp>
      <p:sp>
        <p:nvSpPr>
          <p:cNvPr id="237" name="Google Shape;237;p22"/>
          <p:cNvSpPr/>
          <p:nvPr/>
        </p:nvSpPr>
        <p:spPr>
          <a:xfrm>
            <a:off x="108747" y="1153737"/>
            <a:ext cx="1807200" cy="2430000"/>
          </a:xfrm>
          <a:prstGeom prst="rect">
            <a:avLst/>
          </a:prstGeom>
          <a:solidFill>
            <a:schemeClr val="lt2"/>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Verdana"/>
                <a:ea typeface="Verdana"/>
                <a:cs typeface="Verdana"/>
                <a:sym typeface="Verdana"/>
              </a:rPr>
              <a:t>OFFLINE</a:t>
            </a:r>
            <a:endParaRPr b="1">
              <a:latin typeface="Verdana"/>
              <a:ea typeface="Verdana"/>
              <a:cs typeface="Verdana"/>
              <a:sym typeface="Verdana"/>
            </a:endParaRPr>
          </a:p>
        </p:txBody>
      </p:sp>
      <p:sp>
        <p:nvSpPr>
          <p:cNvPr id="238" name="Google Shape;238;p22"/>
          <p:cNvSpPr/>
          <p:nvPr/>
        </p:nvSpPr>
        <p:spPr>
          <a:xfrm>
            <a:off x="8066009" y="2814671"/>
            <a:ext cx="897600" cy="5553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000">
              <a:latin typeface="Courier New"/>
              <a:ea typeface="Courier New"/>
              <a:cs typeface="Courier New"/>
              <a:sym typeface="Courier New"/>
            </a:endParaRPr>
          </a:p>
        </p:txBody>
      </p:sp>
      <p:sp>
        <p:nvSpPr>
          <p:cNvPr id="239" name="Google Shape;239;p22"/>
          <p:cNvSpPr/>
          <p:nvPr/>
        </p:nvSpPr>
        <p:spPr>
          <a:xfrm>
            <a:off x="7989809" y="2738471"/>
            <a:ext cx="897600" cy="5553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000">
              <a:latin typeface="Courier New"/>
              <a:ea typeface="Courier New"/>
              <a:cs typeface="Courier New"/>
              <a:sym typeface="Courier New"/>
            </a:endParaRPr>
          </a:p>
        </p:txBody>
      </p:sp>
      <p:sp>
        <p:nvSpPr>
          <p:cNvPr id="240" name="Google Shape;240;p22"/>
          <p:cNvSpPr/>
          <p:nvPr/>
        </p:nvSpPr>
        <p:spPr>
          <a:xfrm>
            <a:off x="6296584" y="1984287"/>
            <a:ext cx="1428600" cy="14310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000">
              <a:latin typeface="Courier New"/>
              <a:ea typeface="Courier New"/>
              <a:cs typeface="Courier New"/>
              <a:sym typeface="Courier New"/>
            </a:endParaRPr>
          </a:p>
        </p:txBody>
      </p:sp>
      <p:sp>
        <p:nvSpPr>
          <p:cNvPr id="241" name="Google Shape;241;p22"/>
          <p:cNvSpPr/>
          <p:nvPr/>
        </p:nvSpPr>
        <p:spPr>
          <a:xfrm>
            <a:off x="6220384" y="1908087"/>
            <a:ext cx="1428600" cy="14310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000">
              <a:latin typeface="Courier New"/>
              <a:ea typeface="Courier New"/>
              <a:cs typeface="Courier New"/>
              <a:sym typeface="Courier New"/>
            </a:endParaRPr>
          </a:p>
        </p:txBody>
      </p:sp>
      <p:sp>
        <p:nvSpPr>
          <p:cNvPr id="242" name="Google Shape;242;p22"/>
          <p:cNvSpPr txBox="1"/>
          <p:nvPr>
            <p:ph type="title"/>
          </p:nvPr>
        </p:nvSpPr>
        <p:spPr>
          <a:xfrm>
            <a:off x="311700" y="219600"/>
            <a:ext cx="77037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a:t>Trust Anchor to ROAs </a:t>
            </a:r>
            <a:endParaRPr/>
          </a:p>
        </p:txBody>
      </p:sp>
      <p:sp>
        <p:nvSpPr>
          <p:cNvPr id="243" name="Google Shape;243;p22"/>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44" name="Google Shape;244;p22"/>
          <p:cNvSpPr/>
          <p:nvPr/>
        </p:nvSpPr>
        <p:spPr>
          <a:xfrm>
            <a:off x="2743472" y="1831887"/>
            <a:ext cx="1428600" cy="14310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All (resources) CA</a:t>
            </a:r>
            <a:br>
              <a:rPr lang="en-GB">
                <a:latin typeface="Verdana"/>
                <a:ea typeface="Verdana"/>
                <a:cs typeface="Verdana"/>
                <a:sym typeface="Verdana"/>
              </a:rPr>
            </a:br>
            <a:endParaRPr>
              <a:latin typeface="Verdana"/>
              <a:ea typeface="Verdana"/>
              <a:cs typeface="Verdana"/>
              <a:sym typeface="Verdana"/>
            </a:endParaRPr>
          </a:p>
          <a:p>
            <a:pPr indent="0" lvl="0" marL="0" rtl="0" algn="ctr">
              <a:spcBef>
                <a:spcPts val="0"/>
              </a:spcBef>
              <a:spcAft>
                <a:spcPts val="0"/>
              </a:spcAft>
              <a:buNone/>
            </a:pPr>
            <a:r>
              <a:rPr lang="en-GB" sz="1000">
                <a:latin typeface="Courier New"/>
                <a:ea typeface="Courier New"/>
                <a:cs typeface="Courier New"/>
                <a:sym typeface="Courier New"/>
              </a:rPr>
              <a:t>all resources</a:t>
            </a:r>
            <a:endParaRPr sz="1000">
              <a:latin typeface="Courier New"/>
              <a:ea typeface="Courier New"/>
              <a:cs typeface="Courier New"/>
              <a:sym typeface="Courier New"/>
            </a:endParaRPr>
          </a:p>
        </p:txBody>
      </p:sp>
      <p:sp>
        <p:nvSpPr>
          <p:cNvPr id="245" name="Google Shape;245;p22"/>
          <p:cNvSpPr/>
          <p:nvPr/>
        </p:nvSpPr>
        <p:spPr>
          <a:xfrm>
            <a:off x="269372" y="1831887"/>
            <a:ext cx="1428600" cy="14310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Trust Anchor</a:t>
            </a:r>
            <a:br>
              <a:rPr lang="en-GB">
                <a:latin typeface="Verdana"/>
                <a:ea typeface="Verdana"/>
                <a:cs typeface="Verdana"/>
                <a:sym typeface="Verdana"/>
              </a:rPr>
            </a:br>
            <a:endParaRPr>
              <a:latin typeface="Verdana"/>
              <a:ea typeface="Verdana"/>
              <a:cs typeface="Verdana"/>
              <a:sym typeface="Verdana"/>
            </a:endParaRPr>
          </a:p>
          <a:p>
            <a:pPr indent="0" lvl="0" marL="0" rtl="0" algn="ctr">
              <a:spcBef>
                <a:spcPts val="0"/>
              </a:spcBef>
              <a:spcAft>
                <a:spcPts val="0"/>
              </a:spcAft>
              <a:buNone/>
            </a:pPr>
            <a:r>
              <a:t/>
            </a:r>
            <a:endParaRPr>
              <a:latin typeface="Verdana"/>
              <a:ea typeface="Verdana"/>
              <a:cs typeface="Verdana"/>
              <a:sym typeface="Verdana"/>
            </a:endParaRPr>
          </a:p>
          <a:p>
            <a:pPr indent="0" lvl="0" marL="0" rtl="0" algn="ctr">
              <a:spcBef>
                <a:spcPts val="0"/>
              </a:spcBef>
              <a:spcAft>
                <a:spcPts val="0"/>
              </a:spcAft>
              <a:buNone/>
            </a:pPr>
            <a:r>
              <a:rPr lang="en-GB" sz="1000">
                <a:latin typeface="Courier New"/>
                <a:ea typeface="Courier New"/>
                <a:cs typeface="Courier New"/>
                <a:sym typeface="Courier New"/>
              </a:rPr>
              <a:t>all resources</a:t>
            </a:r>
            <a:endParaRPr sz="1000">
              <a:latin typeface="Courier New"/>
              <a:ea typeface="Courier New"/>
              <a:cs typeface="Courier New"/>
              <a:sym typeface="Courier New"/>
            </a:endParaRPr>
          </a:p>
        </p:txBody>
      </p:sp>
      <p:sp>
        <p:nvSpPr>
          <p:cNvPr id="246" name="Google Shape;246;p22"/>
          <p:cNvSpPr/>
          <p:nvPr/>
        </p:nvSpPr>
        <p:spPr>
          <a:xfrm>
            <a:off x="4467784" y="1831887"/>
            <a:ext cx="1428600" cy="14310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Production</a:t>
            </a:r>
            <a:endParaRPr>
              <a:latin typeface="Verdana"/>
              <a:ea typeface="Verdana"/>
              <a:cs typeface="Verdana"/>
              <a:sym typeface="Verdana"/>
            </a:endParaRPr>
          </a:p>
          <a:p>
            <a:pPr indent="0" lvl="0" marL="0" rtl="0" algn="ctr">
              <a:spcBef>
                <a:spcPts val="0"/>
              </a:spcBef>
              <a:spcAft>
                <a:spcPts val="0"/>
              </a:spcAft>
              <a:buNone/>
            </a:pPr>
            <a:r>
              <a:rPr lang="en-GB">
                <a:latin typeface="Verdana"/>
                <a:ea typeface="Verdana"/>
                <a:cs typeface="Verdana"/>
                <a:sym typeface="Verdana"/>
              </a:rPr>
              <a:t>CA</a:t>
            </a:r>
            <a:br>
              <a:rPr lang="en-GB">
                <a:latin typeface="Verdana"/>
                <a:ea typeface="Verdana"/>
                <a:cs typeface="Verdana"/>
                <a:sym typeface="Verdana"/>
              </a:rPr>
            </a:br>
            <a:endParaRPr>
              <a:latin typeface="Verdana"/>
              <a:ea typeface="Verdana"/>
              <a:cs typeface="Verdana"/>
              <a:sym typeface="Verdana"/>
            </a:endParaRPr>
          </a:p>
          <a:p>
            <a:pPr indent="0" lvl="0" marL="0" rtl="0" algn="ctr">
              <a:spcBef>
                <a:spcPts val="0"/>
              </a:spcBef>
              <a:spcAft>
                <a:spcPts val="0"/>
              </a:spcAft>
              <a:buNone/>
            </a:pPr>
            <a:r>
              <a:t/>
            </a:r>
            <a:endParaRPr>
              <a:latin typeface="Verdana"/>
              <a:ea typeface="Verdana"/>
              <a:cs typeface="Verdana"/>
              <a:sym typeface="Verdana"/>
            </a:endParaRPr>
          </a:p>
          <a:p>
            <a:pPr indent="0" lvl="0" marL="0" rtl="0" algn="ctr">
              <a:spcBef>
                <a:spcPts val="0"/>
              </a:spcBef>
              <a:spcAft>
                <a:spcPts val="0"/>
              </a:spcAft>
              <a:buNone/>
            </a:pPr>
            <a:r>
              <a:rPr lang="en-GB" sz="1000">
                <a:latin typeface="Courier New"/>
                <a:ea typeface="Courier New"/>
                <a:cs typeface="Courier New"/>
                <a:sym typeface="Courier New"/>
              </a:rPr>
              <a:t>RIPE NCC </a:t>
            </a:r>
            <a:r>
              <a:rPr lang="en-GB" sz="1000">
                <a:latin typeface="Courier New"/>
                <a:ea typeface="Courier New"/>
                <a:cs typeface="Courier New"/>
                <a:sym typeface="Courier New"/>
              </a:rPr>
              <a:t>resources</a:t>
            </a:r>
            <a:endParaRPr sz="1000">
              <a:latin typeface="Courier New"/>
              <a:ea typeface="Courier New"/>
              <a:cs typeface="Courier New"/>
              <a:sym typeface="Courier New"/>
            </a:endParaRPr>
          </a:p>
        </p:txBody>
      </p:sp>
      <p:sp>
        <p:nvSpPr>
          <p:cNvPr id="247" name="Google Shape;247;p22"/>
          <p:cNvSpPr/>
          <p:nvPr/>
        </p:nvSpPr>
        <p:spPr>
          <a:xfrm>
            <a:off x="6144184" y="1831887"/>
            <a:ext cx="1428600" cy="14310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Member</a:t>
            </a:r>
            <a:endParaRPr>
              <a:latin typeface="Verdana"/>
              <a:ea typeface="Verdana"/>
              <a:cs typeface="Verdana"/>
              <a:sym typeface="Verdana"/>
            </a:endParaRPr>
          </a:p>
          <a:p>
            <a:pPr indent="0" lvl="0" marL="0" rtl="0" algn="ctr">
              <a:spcBef>
                <a:spcPts val="0"/>
              </a:spcBef>
              <a:spcAft>
                <a:spcPts val="0"/>
              </a:spcAft>
              <a:buNone/>
            </a:pPr>
            <a:r>
              <a:rPr lang="en-GB">
                <a:latin typeface="Verdana"/>
                <a:ea typeface="Verdana"/>
                <a:cs typeface="Verdana"/>
                <a:sym typeface="Verdana"/>
              </a:rPr>
              <a:t>CA</a:t>
            </a:r>
            <a:br>
              <a:rPr lang="en-GB">
                <a:latin typeface="Verdana"/>
                <a:ea typeface="Verdana"/>
                <a:cs typeface="Verdana"/>
                <a:sym typeface="Verdana"/>
              </a:rPr>
            </a:br>
            <a:endParaRPr>
              <a:latin typeface="Verdana"/>
              <a:ea typeface="Verdana"/>
              <a:cs typeface="Verdana"/>
              <a:sym typeface="Verdana"/>
            </a:endParaRPr>
          </a:p>
          <a:p>
            <a:pPr indent="0" lvl="0" marL="0" rtl="0" algn="ctr">
              <a:spcBef>
                <a:spcPts val="0"/>
              </a:spcBef>
              <a:spcAft>
                <a:spcPts val="0"/>
              </a:spcAft>
              <a:buNone/>
            </a:pPr>
            <a:r>
              <a:t/>
            </a:r>
            <a:endParaRPr>
              <a:latin typeface="Verdana"/>
              <a:ea typeface="Verdana"/>
              <a:cs typeface="Verdana"/>
              <a:sym typeface="Verdana"/>
            </a:endParaRPr>
          </a:p>
          <a:p>
            <a:pPr indent="0" lvl="0" marL="0" rtl="0" algn="ctr">
              <a:spcBef>
                <a:spcPts val="0"/>
              </a:spcBef>
              <a:spcAft>
                <a:spcPts val="0"/>
              </a:spcAft>
              <a:buNone/>
            </a:pPr>
            <a:r>
              <a:rPr lang="en-GB" sz="1000">
                <a:latin typeface="Courier New"/>
                <a:ea typeface="Courier New"/>
                <a:cs typeface="Courier New"/>
                <a:sym typeface="Courier New"/>
              </a:rPr>
              <a:t>member</a:t>
            </a:r>
            <a:r>
              <a:rPr lang="en-GB" sz="1000">
                <a:latin typeface="Courier New"/>
                <a:ea typeface="Courier New"/>
                <a:cs typeface="Courier New"/>
                <a:sym typeface="Courier New"/>
              </a:rPr>
              <a:t> resources</a:t>
            </a:r>
            <a:endParaRPr sz="1000">
              <a:latin typeface="Courier New"/>
              <a:ea typeface="Courier New"/>
              <a:cs typeface="Courier New"/>
              <a:sym typeface="Courier New"/>
            </a:endParaRPr>
          </a:p>
        </p:txBody>
      </p:sp>
      <p:sp>
        <p:nvSpPr>
          <p:cNvPr id="248" name="Google Shape;248;p22"/>
          <p:cNvSpPr/>
          <p:nvPr/>
        </p:nvSpPr>
        <p:spPr>
          <a:xfrm>
            <a:off x="7913609" y="2662271"/>
            <a:ext cx="897600" cy="5553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Verdana"/>
                <a:ea typeface="Verdana"/>
                <a:cs typeface="Verdana"/>
                <a:sym typeface="Verdana"/>
              </a:rPr>
              <a:t>ROA</a:t>
            </a:r>
            <a:endParaRPr sz="1000">
              <a:latin typeface="Courier New"/>
              <a:ea typeface="Courier New"/>
              <a:cs typeface="Courier New"/>
              <a:sym typeface="Courier New"/>
            </a:endParaRPr>
          </a:p>
        </p:txBody>
      </p:sp>
      <p:cxnSp>
        <p:nvCxnSpPr>
          <p:cNvPr id="249" name="Google Shape;249;p22"/>
          <p:cNvCxnSpPr/>
          <p:nvPr/>
        </p:nvCxnSpPr>
        <p:spPr>
          <a:xfrm>
            <a:off x="1697972" y="1980537"/>
            <a:ext cx="1035000" cy="258000"/>
          </a:xfrm>
          <a:prstGeom prst="curvedConnector3">
            <a:avLst>
              <a:gd fmla="val 50000" name="adj1"/>
            </a:avLst>
          </a:prstGeom>
          <a:noFill/>
          <a:ln cap="flat" cmpd="sng" w="28575">
            <a:solidFill>
              <a:schemeClr val="dk2"/>
            </a:solidFill>
            <a:prstDash val="solid"/>
            <a:round/>
            <a:headEnd len="med" w="med" type="stealth"/>
            <a:tailEnd len="med" w="med" type="none"/>
          </a:ln>
        </p:spPr>
      </p:cxnSp>
      <p:sp>
        <p:nvSpPr>
          <p:cNvPr id="250" name="Google Shape;250;p22"/>
          <p:cNvSpPr txBox="1"/>
          <p:nvPr/>
        </p:nvSpPr>
        <p:spPr>
          <a:xfrm>
            <a:off x="1992147" y="1670212"/>
            <a:ext cx="69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25316A"/>
                </a:solidFill>
              </a:rPr>
              <a:t>REQ</a:t>
            </a:r>
            <a:endParaRPr sz="1200">
              <a:solidFill>
                <a:srgbClr val="25316A"/>
              </a:solidFill>
            </a:endParaRPr>
          </a:p>
        </p:txBody>
      </p:sp>
      <p:cxnSp>
        <p:nvCxnSpPr>
          <p:cNvPr id="251" name="Google Shape;251;p22"/>
          <p:cNvCxnSpPr/>
          <p:nvPr/>
        </p:nvCxnSpPr>
        <p:spPr>
          <a:xfrm flipH="1" rot="10800000">
            <a:off x="1697972" y="2742537"/>
            <a:ext cx="1035000" cy="258000"/>
          </a:xfrm>
          <a:prstGeom prst="curvedConnector3">
            <a:avLst>
              <a:gd fmla="val 48205" name="adj1"/>
            </a:avLst>
          </a:prstGeom>
          <a:noFill/>
          <a:ln cap="flat" cmpd="sng" w="28575">
            <a:solidFill>
              <a:schemeClr val="dk2"/>
            </a:solidFill>
            <a:prstDash val="solid"/>
            <a:round/>
            <a:headEnd len="med" w="med" type="none"/>
            <a:tailEnd len="med" w="med" type="stealth"/>
          </a:ln>
        </p:spPr>
      </p:cxnSp>
      <p:sp>
        <p:nvSpPr>
          <p:cNvPr id="252" name="Google Shape;252;p22"/>
          <p:cNvSpPr txBox="1"/>
          <p:nvPr/>
        </p:nvSpPr>
        <p:spPr>
          <a:xfrm>
            <a:off x="1992147" y="2924337"/>
            <a:ext cx="69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25316A"/>
                </a:solidFill>
              </a:rPr>
              <a:t>RES</a:t>
            </a:r>
            <a:endParaRPr sz="1200">
              <a:solidFill>
                <a:srgbClr val="25316A"/>
              </a:solidFill>
            </a:endParaRPr>
          </a:p>
        </p:txBody>
      </p:sp>
      <p:cxnSp>
        <p:nvCxnSpPr>
          <p:cNvPr id="253" name="Google Shape;253;p22"/>
          <p:cNvCxnSpPr>
            <a:stCxn id="244" idx="3"/>
            <a:endCxn id="246" idx="1"/>
          </p:cNvCxnSpPr>
          <p:nvPr/>
        </p:nvCxnSpPr>
        <p:spPr>
          <a:xfrm>
            <a:off x="4172072" y="2547387"/>
            <a:ext cx="295800" cy="600"/>
          </a:xfrm>
          <a:prstGeom prst="curvedConnector3">
            <a:avLst>
              <a:gd fmla="val 49985" name="adj1"/>
            </a:avLst>
          </a:prstGeom>
          <a:noFill/>
          <a:ln cap="flat" cmpd="sng" w="28575">
            <a:solidFill>
              <a:schemeClr val="dk2"/>
            </a:solidFill>
            <a:prstDash val="solid"/>
            <a:round/>
            <a:headEnd len="med" w="med" type="none"/>
            <a:tailEnd len="med" w="med" type="stealth"/>
          </a:ln>
        </p:spPr>
      </p:cxnSp>
      <p:cxnSp>
        <p:nvCxnSpPr>
          <p:cNvPr id="254" name="Google Shape;254;p22"/>
          <p:cNvCxnSpPr>
            <a:stCxn id="246" idx="3"/>
            <a:endCxn id="247" idx="1"/>
          </p:cNvCxnSpPr>
          <p:nvPr/>
        </p:nvCxnSpPr>
        <p:spPr>
          <a:xfrm>
            <a:off x="5896384" y="2547387"/>
            <a:ext cx="247800" cy="600"/>
          </a:xfrm>
          <a:prstGeom prst="curvedConnector3">
            <a:avLst>
              <a:gd fmla="val 50000" name="adj1"/>
            </a:avLst>
          </a:prstGeom>
          <a:noFill/>
          <a:ln cap="flat" cmpd="sng" w="28575">
            <a:solidFill>
              <a:schemeClr val="dk2"/>
            </a:solidFill>
            <a:prstDash val="solid"/>
            <a:round/>
            <a:headEnd len="med" w="med" type="none"/>
            <a:tailEnd len="med" w="med" type="stealth"/>
          </a:ln>
        </p:spPr>
      </p:cxnSp>
      <p:cxnSp>
        <p:nvCxnSpPr>
          <p:cNvPr id="255" name="Google Shape;255;p22"/>
          <p:cNvCxnSpPr>
            <a:endCxn id="248" idx="0"/>
          </p:cNvCxnSpPr>
          <p:nvPr/>
        </p:nvCxnSpPr>
        <p:spPr>
          <a:xfrm>
            <a:off x="7572809" y="2312471"/>
            <a:ext cx="789600" cy="349800"/>
          </a:xfrm>
          <a:prstGeom prst="curvedConnector2">
            <a:avLst/>
          </a:prstGeom>
          <a:noFill/>
          <a:ln cap="flat" cmpd="sng" w="28575">
            <a:solidFill>
              <a:schemeClr val="dk2"/>
            </a:solidFill>
            <a:prstDash val="solid"/>
            <a:round/>
            <a:headEnd len="med" w="med" type="none"/>
            <a:tailEnd len="med" w="med" type="stealth"/>
          </a:ln>
        </p:spPr>
      </p:cxnSp>
      <p:sp>
        <p:nvSpPr>
          <p:cNvPr id="256" name="Google Shape;256;p22"/>
          <p:cNvSpPr txBox="1"/>
          <p:nvPr/>
        </p:nvSpPr>
        <p:spPr>
          <a:xfrm>
            <a:off x="5148925" y="4167075"/>
            <a:ext cx="1260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rgbClr val="25316A"/>
                </a:solidFill>
                <a:latin typeface="Verdana"/>
                <a:ea typeface="Verdana"/>
                <a:cs typeface="Verdana"/>
                <a:sym typeface="Verdana"/>
              </a:rPr>
              <a:t>Publish</a:t>
            </a:r>
            <a:endParaRPr sz="1800">
              <a:solidFill>
                <a:srgbClr val="25316A"/>
              </a:solidFill>
              <a:latin typeface="Verdana"/>
              <a:ea typeface="Verdana"/>
              <a:cs typeface="Verdana"/>
              <a:sym typeface="Verdana"/>
            </a:endParaRPr>
          </a:p>
        </p:txBody>
      </p:sp>
      <p:cxnSp>
        <p:nvCxnSpPr>
          <p:cNvPr id="257" name="Google Shape;257;p22"/>
          <p:cNvCxnSpPr>
            <a:stCxn id="236" idx="2"/>
            <a:endCxn id="256" idx="0"/>
          </p:cNvCxnSpPr>
          <p:nvPr/>
        </p:nvCxnSpPr>
        <p:spPr>
          <a:xfrm>
            <a:off x="5779072" y="3583737"/>
            <a:ext cx="0" cy="583200"/>
          </a:xfrm>
          <a:prstGeom prst="straightConnector1">
            <a:avLst/>
          </a:prstGeom>
          <a:noFill/>
          <a:ln cap="flat" cmpd="sng" w="38100">
            <a:solidFill>
              <a:schemeClr val="dk2"/>
            </a:solidFill>
            <a:prstDash val="solid"/>
            <a:round/>
            <a:headEnd len="med" w="med" type="none"/>
            <a:tailEnd len="med" w="med" type="stealth"/>
          </a:ln>
        </p:spPr>
      </p:cxnSp>
    </p:spTree>
  </p:cSld>
  <p:clrMapOvr>
    <a:masterClrMapping/>
  </p:clrMapOvr>
</p:sld>
</file>

<file path=ppt/theme/theme1.xml><?xml version="1.0" encoding="utf-8"?>
<a:theme xmlns:a="http://schemas.openxmlformats.org/drawingml/2006/main" xmlns:r="http://schemas.openxmlformats.org/officeDocument/2006/relationships" name="RIPE NCC - Mai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